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44"/>
  </p:notesMasterIdLst>
  <p:sldIdLst>
    <p:sldId id="256" r:id="rId2"/>
    <p:sldId id="303" r:id="rId3"/>
    <p:sldId id="257" r:id="rId4"/>
    <p:sldId id="277" r:id="rId5"/>
    <p:sldId id="266" r:id="rId6"/>
    <p:sldId id="278" r:id="rId7"/>
    <p:sldId id="259" r:id="rId8"/>
    <p:sldId id="283" r:id="rId9"/>
    <p:sldId id="285" r:id="rId10"/>
    <p:sldId id="286" r:id="rId11"/>
    <p:sldId id="273" r:id="rId12"/>
    <p:sldId id="287" r:id="rId13"/>
    <p:sldId id="288" r:id="rId14"/>
    <p:sldId id="289" r:id="rId15"/>
    <p:sldId id="290" r:id="rId16"/>
    <p:sldId id="260" r:id="rId17"/>
    <p:sldId id="299" r:id="rId18"/>
    <p:sldId id="282" r:id="rId19"/>
    <p:sldId id="292" r:id="rId20"/>
    <p:sldId id="293" r:id="rId21"/>
    <p:sldId id="294" r:id="rId22"/>
    <p:sldId id="291" r:id="rId23"/>
    <p:sldId id="296" r:id="rId24"/>
    <p:sldId id="295" r:id="rId25"/>
    <p:sldId id="304" r:id="rId26"/>
    <p:sldId id="298" r:id="rId27"/>
    <p:sldId id="305" r:id="rId28"/>
    <p:sldId id="306" r:id="rId29"/>
    <p:sldId id="284" r:id="rId30"/>
    <p:sldId id="307" r:id="rId31"/>
    <p:sldId id="308" r:id="rId32"/>
    <p:sldId id="309" r:id="rId33"/>
    <p:sldId id="310" r:id="rId34"/>
    <p:sldId id="311" r:id="rId35"/>
    <p:sldId id="312" r:id="rId36"/>
    <p:sldId id="313" r:id="rId37"/>
    <p:sldId id="314" r:id="rId38"/>
    <p:sldId id="315" r:id="rId39"/>
    <p:sldId id="316" r:id="rId40"/>
    <p:sldId id="317" r:id="rId41"/>
    <p:sldId id="318" r:id="rId42"/>
    <p:sldId id="29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555D"/>
    <a:srgbClr val="CB7B93"/>
    <a:srgbClr val="B82D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19"/>
    <p:restoredTop sz="94694"/>
  </p:normalViewPr>
  <p:slideViewPr>
    <p:cSldViewPr snapToGrid="0">
      <p:cViewPr>
        <p:scale>
          <a:sx n="101" d="100"/>
          <a:sy n="101" d="100"/>
        </p:scale>
        <p:origin x="8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9F9BB5-BACA-494F-9D06-08194CE1C078}" type="doc">
      <dgm:prSet loTypeId="urn:microsoft.com/office/officeart/2005/8/layout/equation2" loCatId="" qsTypeId="urn:microsoft.com/office/officeart/2005/8/quickstyle/simple1" qsCatId="simple" csTypeId="urn:microsoft.com/office/officeart/2005/8/colors/colorful2" csCatId="colorful" phldr="1"/>
      <dgm:spPr/>
    </dgm:pt>
    <dgm:pt modelId="{B7EBC9CF-B6F7-8A4B-A66A-938ED8089A17}">
      <dgm:prSet phldrT="[Text]"/>
      <dgm:spPr/>
      <dgm:t>
        <a:bodyPr/>
        <a:lstStyle/>
        <a:p>
          <a:r>
            <a:rPr lang="en-US" dirty="0"/>
            <a:t>P27</a:t>
          </a:r>
        </a:p>
      </dgm:t>
    </dgm:pt>
    <dgm:pt modelId="{A09ACEB3-9DE0-254F-91BC-A9A925A24756}" type="parTrans" cxnId="{005B9F5E-3AF8-BB49-B373-9B7C8F774354}">
      <dgm:prSet/>
      <dgm:spPr/>
      <dgm:t>
        <a:bodyPr/>
        <a:lstStyle/>
        <a:p>
          <a:endParaRPr lang="en-US"/>
        </a:p>
      </dgm:t>
    </dgm:pt>
    <dgm:pt modelId="{36EB2CB7-634E-6249-8687-FAF21A677C79}" type="sibTrans" cxnId="{005B9F5E-3AF8-BB49-B373-9B7C8F774354}">
      <dgm:prSet/>
      <dgm:spPr/>
      <dgm:t>
        <a:bodyPr/>
        <a:lstStyle/>
        <a:p>
          <a:endParaRPr lang="en-US"/>
        </a:p>
      </dgm:t>
    </dgm:pt>
    <dgm:pt modelId="{49067E72-9D0C-524D-B247-BE1F7499B1D2}">
      <dgm:prSet phldrT="[Text]"/>
      <dgm:spPr/>
      <dgm:t>
        <a:bodyPr/>
        <a:lstStyle/>
        <a:p>
          <a:r>
            <a:rPr lang="en-US" dirty="0"/>
            <a:t>P27</a:t>
          </a:r>
        </a:p>
      </dgm:t>
    </dgm:pt>
    <dgm:pt modelId="{080BBA45-43AA-DE42-815C-57439E9F0C0D}" type="parTrans" cxnId="{FFF1F780-57FF-5041-9063-D91C38C6A613}">
      <dgm:prSet/>
      <dgm:spPr/>
      <dgm:t>
        <a:bodyPr/>
        <a:lstStyle/>
        <a:p>
          <a:endParaRPr lang="en-US"/>
        </a:p>
      </dgm:t>
    </dgm:pt>
    <dgm:pt modelId="{75AF3219-75E8-8046-A94E-31D7524B9ADE}" type="sibTrans" cxnId="{FFF1F780-57FF-5041-9063-D91C38C6A613}">
      <dgm:prSet/>
      <dgm:spPr/>
      <dgm:t>
        <a:bodyPr/>
        <a:lstStyle/>
        <a:p>
          <a:endParaRPr lang="en-US"/>
        </a:p>
      </dgm:t>
    </dgm:pt>
    <dgm:pt modelId="{D33DABD7-BF03-A148-BF8A-5E91C4C0B637}" type="pres">
      <dgm:prSet presAssocID="{539F9BB5-BACA-494F-9D06-08194CE1C078}" presName="Name0" presStyleCnt="0">
        <dgm:presLayoutVars>
          <dgm:dir/>
          <dgm:resizeHandles val="exact"/>
        </dgm:presLayoutVars>
      </dgm:prSet>
      <dgm:spPr/>
    </dgm:pt>
    <dgm:pt modelId="{D3AA243F-26D4-BF43-9DB2-5FBCBF36FA9C}" type="pres">
      <dgm:prSet presAssocID="{539F9BB5-BACA-494F-9D06-08194CE1C078}" presName="vNodes" presStyleCnt="0"/>
      <dgm:spPr/>
    </dgm:pt>
    <dgm:pt modelId="{51F6F726-5A58-8049-BE6D-520413417D23}" type="pres">
      <dgm:prSet presAssocID="{B7EBC9CF-B6F7-8A4B-A66A-938ED8089A17}" presName="node" presStyleLbl="node1" presStyleIdx="0" presStyleCnt="2" custScaleX="39255" custScaleY="39255">
        <dgm:presLayoutVars>
          <dgm:bulletEnabled val="1"/>
        </dgm:presLayoutVars>
      </dgm:prSet>
      <dgm:spPr/>
    </dgm:pt>
    <dgm:pt modelId="{37F7D21D-830B-9B45-AE3A-23A0775FB9F1}" type="pres">
      <dgm:prSet presAssocID="{539F9BB5-BACA-494F-9D06-08194CE1C078}" presName="sibTransLast" presStyleLbl="sibTrans2D1" presStyleIdx="0" presStyleCnt="1" custScaleY="45103"/>
      <dgm:spPr/>
    </dgm:pt>
    <dgm:pt modelId="{91096A4B-EC1D-6E49-BE63-90A77BC7AAEA}" type="pres">
      <dgm:prSet presAssocID="{539F9BB5-BACA-494F-9D06-08194CE1C078}" presName="connectorText" presStyleLbl="sibTrans2D1" presStyleIdx="0" presStyleCnt="1"/>
      <dgm:spPr/>
    </dgm:pt>
    <dgm:pt modelId="{19B67FDA-B835-3A48-9B7F-3BF8D1251FD3}" type="pres">
      <dgm:prSet presAssocID="{539F9BB5-BACA-494F-9D06-08194CE1C078}" presName="lastNode" presStyleLbl="node1" presStyleIdx="1" presStyleCnt="2" custScaleX="39426" custScaleY="39426">
        <dgm:presLayoutVars>
          <dgm:bulletEnabled val="1"/>
        </dgm:presLayoutVars>
      </dgm:prSet>
      <dgm:spPr/>
    </dgm:pt>
  </dgm:ptLst>
  <dgm:cxnLst>
    <dgm:cxn modelId="{67548C42-FBF6-334E-A063-FFC3F749BD61}" type="presOf" srcId="{49067E72-9D0C-524D-B247-BE1F7499B1D2}" destId="{19B67FDA-B835-3A48-9B7F-3BF8D1251FD3}" srcOrd="0" destOrd="0" presId="urn:microsoft.com/office/officeart/2005/8/layout/equation2"/>
    <dgm:cxn modelId="{005B9F5E-3AF8-BB49-B373-9B7C8F774354}" srcId="{539F9BB5-BACA-494F-9D06-08194CE1C078}" destId="{B7EBC9CF-B6F7-8A4B-A66A-938ED8089A17}" srcOrd="0" destOrd="0" parTransId="{A09ACEB3-9DE0-254F-91BC-A9A925A24756}" sibTransId="{36EB2CB7-634E-6249-8687-FAF21A677C79}"/>
    <dgm:cxn modelId="{FFF1F780-57FF-5041-9063-D91C38C6A613}" srcId="{539F9BB5-BACA-494F-9D06-08194CE1C078}" destId="{49067E72-9D0C-524D-B247-BE1F7499B1D2}" srcOrd="1" destOrd="0" parTransId="{080BBA45-43AA-DE42-815C-57439E9F0C0D}" sibTransId="{75AF3219-75E8-8046-A94E-31D7524B9ADE}"/>
    <dgm:cxn modelId="{5F1B1AC9-D8FF-4D44-B9B6-A05D14802447}" type="presOf" srcId="{36EB2CB7-634E-6249-8687-FAF21A677C79}" destId="{91096A4B-EC1D-6E49-BE63-90A77BC7AAEA}" srcOrd="1" destOrd="0" presId="urn:microsoft.com/office/officeart/2005/8/layout/equation2"/>
    <dgm:cxn modelId="{A8CE10DB-084F-F840-B611-45EACE4E0020}" type="presOf" srcId="{539F9BB5-BACA-494F-9D06-08194CE1C078}" destId="{D33DABD7-BF03-A148-BF8A-5E91C4C0B637}" srcOrd="0" destOrd="0" presId="urn:microsoft.com/office/officeart/2005/8/layout/equation2"/>
    <dgm:cxn modelId="{AC3112E2-971F-F14F-A78E-EC2FB57B2FEB}" type="presOf" srcId="{B7EBC9CF-B6F7-8A4B-A66A-938ED8089A17}" destId="{51F6F726-5A58-8049-BE6D-520413417D23}" srcOrd="0" destOrd="0" presId="urn:microsoft.com/office/officeart/2005/8/layout/equation2"/>
    <dgm:cxn modelId="{ADD00DF9-7277-AD4A-91D6-60B8D732130B}" type="presOf" srcId="{36EB2CB7-634E-6249-8687-FAF21A677C79}" destId="{37F7D21D-830B-9B45-AE3A-23A0775FB9F1}" srcOrd="0" destOrd="0" presId="urn:microsoft.com/office/officeart/2005/8/layout/equation2"/>
    <dgm:cxn modelId="{A6DCED59-B2BF-B348-976A-A5C95542CF7B}" type="presParOf" srcId="{D33DABD7-BF03-A148-BF8A-5E91C4C0B637}" destId="{D3AA243F-26D4-BF43-9DB2-5FBCBF36FA9C}" srcOrd="0" destOrd="0" presId="urn:microsoft.com/office/officeart/2005/8/layout/equation2"/>
    <dgm:cxn modelId="{8703EC2E-E287-5D4E-BB76-0AA82074DC88}" type="presParOf" srcId="{D3AA243F-26D4-BF43-9DB2-5FBCBF36FA9C}" destId="{51F6F726-5A58-8049-BE6D-520413417D23}" srcOrd="0" destOrd="0" presId="urn:microsoft.com/office/officeart/2005/8/layout/equation2"/>
    <dgm:cxn modelId="{D4EF0BDC-C200-5042-B815-32AE711038F7}" type="presParOf" srcId="{D33DABD7-BF03-A148-BF8A-5E91C4C0B637}" destId="{37F7D21D-830B-9B45-AE3A-23A0775FB9F1}" srcOrd="1" destOrd="0" presId="urn:microsoft.com/office/officeart/2005/8/layout/equation2"/>
    <dgm:cxn modelId="{BFF302EF-18B4-7440-9FCD-2F2AB5B78BB8}" type="presParOf" srcId="{37F7D21D-830B-9B45-AE3A-23A0775FB9F1}" destId="{91096A4B-EC1D-6E49-BE63-90A77BC7AAEA}" srcOrd="0" destOrd="0" presId="urn:microsoft.com/office/officeart/2005/8/layout/equation2"/>
    <dgm:cxn modelId="{5F25000F-6323-6E45-B7F5-A4E309A45EE2}" type="presParOf" srcId="{D33DABD7-BF03-A148-BF8A-5E91C4C0B637}" destId="{19B67FDA-B835-3A48-9B7F-3BF8D1251FD3}"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9F9BB5-BACA-494F-9D06-08194CE1C078}" type="doc">
      <dgm:prSet loTypeId="urn:microsoft.com/office/officeart/2005/8/layout/equation2" loCatId="" qsTypeId="urn:microsoft.com/office/officeart/2005/8/quickstyle/simple1" qsCatId="simple" csTypeId="urn:microsoft.com/office/officeart/2005/8/colors/colorful2" csCatId="colorful" phldr="1"/>
      <dgm:spPr/>
    </dgm:pt>
    <dgm:pt modelId="{B7EBC9CF-B6F7-8A4B-A66A-938ED8089A17}">
      <dgm:prSet phldrT="[Text]"/>
      <dgm:spPr/>
      <dgm:t>
        <a:bodyPr/>
        <a:lstStyle/>
        <a:p>
          <a:r>
            <a:rPr lang="en-US" dirty="0"/>
            <a:t>P27</a:t>
          </a:r>
        </a:p>
      </dgm:t>
    </dgm:pt>
    <dgm:pt modelId="{A09ACEB3-9DE0-254F-91BC-A9A925A24756}" type="parTrans" cxnId="{005B9F5E-3AF8-BB49-B373-9B7C8F774354}">
      <dgm:prSet/>
      <dgm:spPr/>
      <dgm:t>
        <a:bodyPr/>
        <a:lstStyle/>
        <a:p>
          <a:endParaRPr lang="en-US"/>
        </a:p>
      </dgm:t>
    </dgm:pt>
    <dgm:pt modelId="{36EB2CB7-634E-6249-8687-FAF21A677C79}" type="sibTrans" cxnId="{005B9F5E-3AF8-BB49-B373-9B7C8F774354}">
      <dgm:prSet/>
      <dgm:spPr/>
      <dgm:t>
        <a:bodyPr/>
        <a:lstStyle/>
        <a:p>
          <a:endParaRPr lang="en-US"/>
        </a:p>
      </dgm:t>
    </dgm:pt>
    <dgm:pt modelId="{3505348F-B382-9744-A109-1EF683A7BACF}">
      <dgm:prSet phldrT="[Text]"/>
      <dgm:spPr/>
      <dgm:t>
        <a:bodyPr/>
        <a:lstStyle/>
        <a:p>
          <a:r>
            <a:rPr lang="en-US" dirty="0" err="1"/>
            <a:t>P_Train</a:t>
          </a:r>
          <a:endParaRPr lang="en-US" dirty="0"/>
        </a:p>
      </dgm:t>
    </dgm:pt>
    <dgm:pt modelId="{92BD6D83-660D-B140-B547-C682FCA25E42}" type="parTrans" cxnId="{738562FE-E8EC-2642-9284-D7A34527E514}">
      <dgm:prSet/>
      <dgm:spPr/>
      <dgm:t>
        <a:bodyPr/>
        <a:lstStyle/>
        <a:p>
          <a:endParaRPr lang="en-US"/>
        </a:p>
      </dgm:t>
    </dgm:pt>
    <dgm:pt modelId="{0987378C-7D64-F04A-9A3A-CB1CA3FAD004}" type="sibTrans" cxnId="{738562FE-E8EC-2642-9284-D7A34527E514}">
      <dgm:prSet/>
      <dgm:spPr/>
      <dgm:t>
        <a:bodyPr/>
        <a:lstStyle/>
        <a:p>
          <a:endParaRPr lang="en-US"/>
        </a:p>
      </dgm:t>
    </dgm:pt>
    <dgm:pt modelId="{49067E72-9D0C-524D-B247-BE1F7499B1D2}">
      <dgm:prSet phldrT="[Text]"/>
      <dgm:spPr/>
      <dgm:t>
        <a:bodyPr/>
        <a:lstStyle/>
        <a:p>
          <a:r>
            <a:rPr lang="en-US" dirty="0"/>
            <a:t>P27</a:t>
          </a:r>
        </a:p>
      </dgm:t>
    </dgm:pt>
    <dgm:pt modelId="{080BBA45-43AA-DE42-815C-57439E9F0C0D}" type="parTrans" cxnId="{FFF1F780-57FF-5041-9063-D91C38C6A613}">
      <dgm:prSet/>
      <dgm:spPr/>
      <dgm:t>
        <a:bodyPr/>
        <a:lstStyle/>
        <a:p>
          <a:endParaRPr lang="en-US"/>
        </a:p>
      </dgm:t>
    </dgm:pt>
    <dgm:pt modelId="{75AF3219-75E8-8046-A94E-31D7524B9ADE}" type="sibTrans" cxnId="{FFF1F780-57FF-5041-9063-D91C38C6A613}">
      <dgm:prSet/>
      <dgm:spPr/>
      <dgm:t>
        <a:bodyPr/>
        <a:lstStyle/>
        <a:p>
          <a:endParaRPr lang="en-US"/>
        </a:p>
      </dgm:t>
    </dgm:pt>
    <dgm:pt modelId="{D33DABD7-BF03-A148-BF8A-5E91C4C0B637}" type="pres">
      <dgm:prSet presAssocID="{539F9BB5-BACA-494F-9D06-08194CE1C078}" presName="Name0" presStyleCnt="0">
        <dgm:presLayoutVars>
          <dgm:dir/>
          <dgm:resizeHandles val="exact"/>
        </dgm:presLayoutVars>
      </dgm:prSet>
      <dgm:spPr/>
    </dgm:pt>
    <dgm:pt modelId="{D3AA243F-26D4-BF43-9DB2-5FBCBF36FA9C}" type="pres">
      <dgm:prSet presAssocID="{539F9BB5-BACA-494F-9D06-08194CE1C078}" presName="vNodes" presStyleCnt="0"/>
      <dgm:spPr/>
    </dgm:pt>
    <dgm:pt modelId="{51F6F726-5A58-8049-BE6D-520413417D23}" type="pres">
      <dgm:prSet presAssocID="{B7EBC9CF-B6F7-8A4B-A66A-938ED8089A17}" presName="node" presStyleLbl="node1" presStyleIdx="0" presStyleCnt="3">
        <dgm:presLayoutVars>
          <dgm:bulletEnabled val="1"/>
        </dgm:presLayoutVars>
      </dgm:prSet>
      <dgm:spPr/>
    </dgm:pt>
    <dgm:pt modelId="{0C44737E-FB1A-1445-80E8-5333D036525C}" type="pres">
      <dgm:prSet presAssocID="{36EB2CB7-634E-6249-8687-FAF21A677C79}" presName="spacerT" presStyleCnt="0"/>
      <dgm:spPr/>
    </dgm:pt>
    <dgm:pt modelId="{81D6B32C-5C0C-C246-9DEE-6F05B82F866D}" type="pres">
      <dgm:prSet presAssocID="{36EB2CB7-634E-6249-8687-FAF21A677C79}" presName="sibTrans" presStyleLbl="sibTrans2D1" presStyleIdx="0" presStyleCnt="2"/>
      <dgm:spPr/>
    </dgm:pt>
    <dgm:pt modelId="{9D25A7F2-FBEE-B64E-B7ED-C4E09CB76205}" type="pres">
      <dgm:prSet presAssocID="{36EB2CB7-634E-6249-8687-FAF21A677C79}" presName="spacerB" presStyleCnt="0"/>
      <dgm:spPr/>
    </dgm:pt>
    <dgm:pt modelId="{37BE6324-C36B-7D4C-A59A-65C2ED3A22ED}" type="pres">
      <dgm:prSet presAssocID="{3505348F-B382-9744-A109-1EF683A7BACF}" presName="node" presStyleLbl="node1" presStyleIdx="1" presStyleCnt="3">
        <dgm:presLayoutVars>
          <dgm:bulletEnabled val="1"/>
        </dgm:presLayoutVars>
      </dgm:prSet>
      <dgm:spPr/>
    </dgm:pt>
    <dgm:pt modelId="{37F7D21D-830B-9B45-AE3A-23A0775FB9F1}" type="pres">
      <dgm:prSet presAssocID="{539F9BB5-BACA-494F-9D06-08194CE1C078}" presName="sibTransLast" presStyleLbl="sibTrans2D1" presStyleIdx="1" presStyleCnt="2"/>
      <dgm:spPr/>
    </dgm:pt>
    <dgm:pt modelId="{91096A4B-EC1D-6E49-BE63-90A77BC7AAEA}" type="pres">
      <dgm:prSet presAssocID="{539F9BB5-BACA-494F-9D06-08194CE1C078}" presName="connectorText" presStyleLbl="sibTrans2D1" presStyleIdx="1" presStyleCnt="2"/>
      <dgm:spPr/>
    </dgm:pt>
    <dgm:pt modelId="{19B67FDA-B835-3A48-9B7F-3BF8D1251FD3}" type="pres">
      <dgm:prSet presAssocID="{539F9BB5-BACA-494F-9D06-08194CE1C078}" presName="lastNode" presStyleLbl="node1" presStyleIdx="2" presStyleCnt="3" custScaleX="70513" custScaleY="70513">
        <dgm:presLayoutVars>
          <dgm:bulletEnabled val="1"/>
        </dgm:presLayoutVars>
      </dgm:prSet>
      <dgm:spPr/>
    </dgm:pt>
  </dgm:ptLst>
  <dgm:cxnLst>
    <dgm:cxn modelId="{8B67D01B-98F2-A34B-A194-1A9491EEEBC9}" type="presOf" srcId="{3505348F-B382-9744-A109-1EF683A7BACF}" destId="{37BE6324-C36B-7D4C-A59A-65C2ED3A22ED}" srcOrd="0" destOrd="0" presId="urn:microsoft.com/office/officeart/2005/8/layout/equation2"/>
    <dgm:cxn modelId="{67548C42-FBF6-334E-A063-FFC3F749BD61}" type="presOf" srcId="{49067E72-9D0C-524D-B247-BE1F7499B1D2}" destId="{19B67FDA-B835-3A48-9B7F-3BF8D1251FD3}" srcOrd="0" destOrd="0" presId="urn:microsoft.com/office/officeart/2005/8/layout/equation2"/>
    <dgm:cxn modelId="{005B9F5E-3AF8-BB49-B373-9B7C8F774354}" srcId="{539F9BB5-BACA-494F-9D06-08194CE1C078}" destId="{B7EBC9CF-B6F7-8A4B-A66A-938ED8089A17}" srcOrd="0" destOrd="0" parTransId="{A09ACEB3-9DE0-254F-91BC-A9A925A24756}" sibTransId="{36EB2CB7-634E-6249-8687-FAF21A677C79}"/>
    <dgm:cxn modelId="{252AB075-95E2-DE45-888A-9ACD2AD14684}" type="presOf" srcId="{0987378C-7D64-F04A-9A3A-CB1CA3FAD004}" destId="{91096A4B-EC1D-6E49-BE63-90A77BC7AAEA}" srcOrd="1" destOrd="0" presId="urn:microsoft.com/office/officeart/2005/8/layout/equation2"/>
    <dgm:cxn modelId="{FFF1F780-57FF-5041-9063-D91C38C6A613}" srcId="{539F9BB5-BACA-494F-9D06-08194CE1C078}" destId="{49067E72-9D0C-524D-B247-BE1F7499B1D2}" srcOrd="2" destOrd="0" parTransId="{080BBA45-43AA-DE42-815C-57439E9F0C0D}" sibTransId="{75AF3219-75E8-8046-A94E-31D7524B9ADE}"/>
    <dgm:cxn modelId="{CDA407C5-B2A0-3842-B328-42338D4FF94C}" type="presOf" srcId="{36EB2CB7-634E-6249-8687-FAF21A677C79}" destId="{81D6B32C-5C0C-C246-9DEE-6F05B82F866D}" srcOrd="0" destOrd="0" presId="urn:microsoft.com/office/officeart/2005/8/layout/equation2"/>
    <dgm:cxn modelId="{A8CE10DB-084F-F840-B611-45EACE4E0020}" type="presOf" srcId="{539F9BB5-BACA-494F-9D06-08194CE1C078}" destId="{D33DABD7-BF03-A148-BF8A-5E91C4C0B637}" srcOrd="0" destOrd="0" presId="urn:microsoft.com/office/officeart/2005/8/layout/equation2"/>
    <dgm:cxn modelId="{D98843E1-07C0-6C45-B9F8-C8DF936B8C6C}" type="presOf" srcId="{0987378C-7D64-F04A-9A3A-CB1CA3FAD004}" destId="{37F7D21D-830B-9B45-AE3A-23A0775FB9F1}" srcOrd="0" destOrd="0" presId="urn:microsoft.com/office/officeart/2005/8/layout/equation2"/>
    <dgm:cxn modelId="{AC3112E2-971F-F14F-A78E-EC2FB57B2FEB}" type="presOf" srcId="{B7EBC9CF-B6F7-8A4B-A66A-938ED8089A17}" destId="{51F6F726-5A58-8049-BE6D-520413417D23}" srcOrd="0" destOrd="0" presId="urn:microsoft.com/office/officeart/2005/8/layout/equation2"/>
    <dgm:cxn modelId="{738562FE-E8EC-2642-9284-D7A34527E514}" srcId="{539F9BB5-BACA-494F-9D06-08194CE1C078}" destId="{3505348F-B382-9744-A109-1EF683A7BACF}" srcOrd="1" destOrd="0" parTransId="{92BD6D83-660D-B140-B547-C682FCA25E42}" sibTransId="{0987378C-7D64-F04A-9A3A-CB1CA3FAD004}"/>
    <dgm:cxn modelId="{A6DCED59-B2BF-B348-976A-A5C95542CF7B}" type="presParOf" srcId="{D33DABD7-BF03-A148-BF8A-5E91C4C0B637}" destId="{D3AA243F-26D4-BF43-9DB2-5FBCBF36FA9C}" srcOrd="0" destOrd="0" presId="urn:microsoft.com/office/officeart/2005/8/layout/equation2"/>
    <dgm:cxn modelId="{8703EC2E-E287-5D4E-BB76-0AA82074DC88}" type="presParOf" srcId="{D3AA243F-26D4-BF43-9DB2-5FBCBF36FA9C}" destId="{51F6F726-5A58-8049-BE6D-520413417D23}" srcOrd="0" destOrd="0" presId="urn:microsoft.com/office/officeart/2005/8/layout/equation2"/>
    <dgm:cxn modelId="{47CCFBA5-4D9F-0140-BF6F-C1CF69D68F03}" type="presParOf" srcId="{D3AA243F-26D4-BF43-9DB2-5FBCBF36FA9C}" destId="{0C44737E-FB1A-1445-80E8-5333D036525C}" srcOrd="1" destOrd="0" presId="urn:microsoft.com/office/officeart/2005/8/layout/equation2"/>
    <dgm:cxn modelId="{422F844D-90BA-CD4B-ABDC-669C52800556}" type="presParOf" srcId="{D3AA243F-26D4-BF43-9DB2-5FBCBF36FA9C}" destId="{81D6B32C-5C0C-C246-9DEE-6F05B82F866D}" srcOrd="2" destOrd="0" presId="urn:microsoft.com/office/officeart/2005/8/layout/equation2"/>
    <dgm:cxn modelId="{2DD92FC2-3557-6A46-9651-D7357AF61CF4}" type="presParOf" srcId="{D3AA243F-26D4-BF43-9DB2-5FBCBF36FA9C}" destId="{9D25A7F2-FBEE-B64E-B7ED-C4E09CB76205}" srcOrd="3" destOrd="0" presId="urn:microsoft.com/office/officeart/2005/8/layout/equation2"/>
    <dgm:cxn modelId="{CB058E49-CF6A-F943-8B9F-F374338C5E67}" type="presParOf" srcId="{D3AA243F-26D4-BF43-9DB2-5FBCBF36FA9C}" destId="{37BE6324-C36B-7D4C-A59A-65C2ED3A22ED}" srcOrd="4" destOrd="0" presId="urn:microsoft.com/office/officeart/2005/8/layout/equation2"/>
    <dgm:cxn modelId="{D4EF0BDC-C200-5042-B815-32AE711038F7}" type="presParOf" srcId="{D33DABD7-BF03-A148-BF8A-5E91C4C0B637}" destId="{37F7D21D-830B-9B45-AE3A-23A0775FB9F1}" srcOrd="1" destOrd="0" presId="urn:microsoft.com/office/officeart/2005/8/layout/equation2"/>
    <dgm:cxn modelId="{BFF302EF-18B4-7440-9FCD-2F2AB5B78BB8}" type="presParOf" srcId="{37F7D21D-830B-9B45-AE3A-23A0775FB9F1}" destId="{91096A4B-EC1D-6E49-BE63-90A77BC7AAEA}" srcOrd="0" destOrd="0" presId="urn:microsoft.com/office/officeart/2005/8/layout/equation2"/>
    <dgm:cxn modelId="{5F25000F-6323-6E45-B7F5-A4E309A45EE2}" type="presParOf" srcId="{D33DABD7-BF03-A148-BF8A-5E91C4C0B637}" destId="{19B67FDA-B835-3A48-9B7F-3BF8D1251FD3}" srcOrd="2" destOrd="0" presId="urn:microsoft.com/office/officeart/2005/8/layout/equati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9F9BB5-BACA-494F-9D06-08194CE1C078}" type="doc">
      <dgm:prSet loTypeId="urn:microsoft.com/office/officeart/2005/8/layout/equation2" loCatId="" qsTypeId="urn:microsoft.com/office/officeart/2005/8/quickstyle/simple1" qsCatId="simple" csTypeId="urn:microsoft.com/office/officeart/2005/8/colors/colorful2" csCatId="colorful" phldr="1"/>
      <dgm:spPr/>
    </dgm:pt>
    <dgm:pt modelId="{B7EBC9CF-B6F7-8A4B-A66A-938ED8089A17}">
      <dgm:prSet phldrT="[Text]"/>
      <dgm:spPr/>
      <dgm:t>
        <a:bodyPr/>
        <a:lstStyle/>
        <a:p>
          <a:r>
            <a:rPr lang="en-US" dirty="0"/>
            <a:t>P27</a:t>
          </a:r>
        </a:p>
      </dgm:t>
    </dgm:pt>
    <dgm:pt modelId="{A09ACEB3-9DE0-254F-91BC-A9A925A24756}" type="parTrans" cxnId="{005B9F5E-3AF8-BB49-B373-9B7C8F774354}">
      <dgm:prSet/>
      <dgm:spPr/>
      <dgm:t>
        <a:bodyPr/>
        <a:lstStyle/>
        <a:p>
          <a:endParaRPr lang="en-US"/>
        </a:p>
      </dgm:t>
    </dgm:pt>
    <dgm:pt modelId="{36EB2CB7-634E-6249-8687-FAF21A677C79}" type="sibTrans" cxnId="{005B9F5E-3AF8-BB49-B373-9B7C8F774354}">
      <dgm:prSet/>
      <dgm:spPr/>
      <dgm:t>
        <a:bodyPr/>
        <a:lstStyle/>
        <a:p>
          <a:endParaRPr lang="en-US"/>
        </a:p>
      </dgm:t>
    </dgm:pt>
    <dgm:pt modelId="{49067E72-9D0C-524D-B247-BE1F7499B1D2}">
      <dgm:prSet phldrT="[Text]"/>
      <dgm:spPr/>
      <dgm:t>
        <a:bodyPr/>
        <a:lstStyle/>
        <a:p>
          <a:r>
            <a:rPr lang="en-US" dirty="0" err="1"/>
            <a:t>P_Test</a:t>
          </a:r>
          <a:endParaRPr lang="en-US" dirty="0"/>
        </a:p>
      </dgm:t>
    </dgm:pt>
    <dgm:pt modelId="{080BBA45-43AA-DE42-815C-57439E9F0C0D}" type="parTrans" cxnId="{FFF1F780-57FF-5041-9063-D91C38C6A613}">
      <dgm:prSet/>
      <dgm:spPr/>
      <dgm:t>
        <a:bodyPr/>
        <a:lstStyle/>
        <a:p>
          <a:endParaRPr lang="en-US"/>
        </a:p>
      </dgm:t>
    </dgm:pt>
    <dgm:pt modelId="{75AF3219-75E8-8046-A94E-31D7524B9ADE}" type="sibTrans" cxnId="{FFF1F780-57FF-5041-9063-D91C38C6A613}">
      <dgm:prSet/>
      <dgm:spPr/>
      <dgm:t>
        <a:bodyPr/>
        <a:lstStyle/>
        <a:p>
          <a:endParaRPr lang="en-US"/>
        </a:p>
      </dgm:t>
    </dgm:pt>
    <dgm:pt modelId="{D33DABD7-BF03-A148-BF8A-5E91C4C0B637}" type="pres">
      <dgm:prSet presAssocID="{539F9BB5-BACA-494F-9D06-08194CE1C078}" presName="Name0" presStyleCnt="0">
        <dgm:presLayoutVars>
          <dgm:dir/>
          <dgm:resizeHandles val="exact"/>
        </dgm:presLayoutVars>
      </dgm:prSet>
      <dgm:spPr/>
    </dgm:pt>
    <dgm:pt modelId="{D3AA243F-26D4-BF43-9DB2-5FBCBF36FA9C}" type="pres">
      <dgm:prSet presAssocID="{539F9BB5-BACA-494F-9D06-08194CE1C078}" presName="vNodes" presStyleCnt="0"/>
      <dgm:spPr/>
    </dgm:pt>
    <dgm:pt modelId="{51F6F726-5A58-8049-BE6D-520413417D23}" type="pres">
      <dgm:prSet presAssocID="{B7EBC9CF-B6F7-8A4B-A66A-938ED8089A17}" presName="node" presStyleLbl="node1" presStyleIdx="0" presStyleCnt="2" custScaleX="39255" custScaleY="39255">
        <dgm:presLayoutVars>
          <dgm:bulletEnabled val="1"/>
        </dgm:presLayoutVars>
      </dgm:prSet>
      <dgm:spPr/>
    </dgm:pt>
    <dgm:pt modelId="{37F7D21D-830B-9B45-AE3A-23A0775FB9F1}" type="pres">
      <dgm:prSet presAssocID="{539F9BB5-BACA-494F-9D06-08194CE1C078}" presName="sibTransLast" presStyleLbl="sibTrans2D1" presStyleIdx="0" presStyleCnt="1" custScaleY="45103"/>
      <dgm:spPr/>
    </dgm:pt>
    <dgm:pt modelId="{91096A4B-EC1D-6E49-BE63-90A77BC7AAEA}" type="pres">
      <dgm:prSet presAssocID="{539F9BB5-BACA-494F-9D06-08194CE1C078}" presName="connectorText" presStyleLbl="sibTrans2D1" presStyleIdx="0" presStyleCnt="1"/>
      <dgm:spPr/>
    </dgm:pt>
    <dgm:pt modelId="{19B67FDA-B835-3A48-9B7F-3BF8D1251FD3}" type="pres">
      <dgm:prSet presAssocID="{539F9BB5-BACA-494F-9D06-08194CE1C078}" presName="lastNode" presStyleLbl="node1" presStyleIdx="1" presStyleCnt="2" custScaleX="39426" custScaleY="39426">
        <dgm:presLayoutVars>
          <dgm:bulletEnabled val="1"/>
        </dgm:presLayoutVars>
      </dgm:prSet>
      <dgm:spPr/>
    </dgm:pt>
  </dgm:ptLst>
  <dgm:cxnLst>
    <dgm:cxn modelId="{67548C42-FBF6-334E-A063-FFC3F749BD61}" type="presOf" srcId="{49067E72-9D0C-524D-B247-BE1F7499B1D2}" destId="{19B67FDA-B835-3A48-9B7F-3BF8D1251FD3}" srcOrd="0" destOrd="0" presId="urn:microsoft.com/office/officeart/2005/8/layout/equation2"/>
    <dgm:cxn modelId="{005B9F5E-3AF8-BB49-B373-9B7C8F774354}" srcId="{539F9BB5-BACA-494F-9D06-08194CE1C078}" destId="{B7EBC9CF-B6F7-8A4B-A66A-938ED8089A17}" srcOrd="0" destOrd="0" parTransId="{A09ACEB3-9DE0-254F-91BC-A9A925A24756}" sibTransId="{36EB2CB7-634E-6249-8687-FAF21A677C79}"/>
    <dgm:cxn modelId="{FFF1F780-57FF-5041-9063-D91C38C6A613}" srcId="{539F9BB5-BACA-494F-9D06-08194CE1C078}" destId="{49067E72-9D0C-524D-B247-BE1F7499B1D2}" srcOrd="1" destOrd="0" parTransId="{080BBA45-43AA-DE42-815C-57439E9F0C0D}" sibTransId="{75AF3219-75E8-8046-A94E-31D7524B9ADE}"/>
    <dgm:cxn modelId="{5F1B1AC9-D8FF-4D44-B9B6-A05D14802447}" type="presOf" srcId="{36EB2CB7-634E-6249-8687-FAF21A677C79}" destId="{91096A4B-EC1D-6E49-BE63-90A77BC7AAEA}" srcOrd="1" destOrd="0" presId="urn:microsoft.com/office/officeart/2005/8/layout/equation2"/>
    <dgm:cxn modelId="{A8CE10DB-084F-F840-B611-45EACE4E0020}" type="presOf" srcId="{539F9BB5-BACA-494F-9D06-08194CE1C078}" destId="{D33DABD7-BF03-A148-BF8A-5E91C4C0B637}" srcOrd="0" destOrd="0" presId="urn:microsoft.com/office/officeart/2005/8/layout/equation2"/>
    <dgm:cxn modelId="{AC3112E2-971F-F14F-A78E-EC2FB57B2FEB}" type="presOf" srcId="{B7EBC9CF-B6F7-8A4B-A66A-938ED8089A17}" destId="{51F6F726-5A58-8049-BE6D-520413417D23}" srcOrd="0" destOrd="0" presId="urn:microsoft.com/office/officeart/2005/8/layout/equation2"/>
    <dgm:cxn modelId="{ADD00DF9-7277-AD4A-91D6-60B8D732130B}" type="presOf" srcId="{36EB2CB7-634E-6249-8687-FAF21A677C79}" destId="{37F7D21D-830B-9B45-AE3A-23A0775FB9F1}" srcOrd="0" destOrd="0" presId="urn:microsoft.com/office/officeart/2005/8/layout/equation2"/>
    <dgm:cxn modelId="{A6DCED59-B2BF-B348-976A-A5C95542CF7B}" type="presParOf" srcId="{D33DABD7-BF03-A148-BF8A-5E91C4C0B637}" destId="{D3AA243F-26D4-BF43-9DB2-5FBCBF36FA9C}" srcOrd="0" destOrd="0" presId="urn:microsoft.com/office/officeart/2005/8/layout/equation2"/>
    <dgm:cxn modelId="{8703EC2E-E287-5D4E-BB76-0AA82074DC88}" type="presParOf" srcId="{D3AA243F-26D4-BF43-9DB2-5FBCBF36FA9C}" destId="{51F6F726-5A58-8049-BE6D-520413417D23}" srcOrd="0" destOrd="0" presId="urn:microsoft.com/office/officeart/2005/8/layout/equation2"/>
    <dgm:cxn modelId="{D4EF0BDC-C200-5042-B815-32AE711038F7}" type="presParOf" srcId="{D33DABD7-BF03-A148-BF8A-5E91C4C0B637}" destId="{37F7D21D-830B-9B45-AE3A-23A0775FB9F1}" srcOrd="1" destOrd="0" presId="urn:microsoft.com/office/officeart/2005/8/layout/equation2"/>
    <dgm:cxn modelId="{BFF302EF-18B4-7440-9FCD-2F2AB5B78BB8}" type="presParOf" srcId="{37F7D21D-830B-9B45-AE3A-23A0775FB9F1}" destId="{91096A4B-EC1D-6E49-BE63-90A77BC7AAEA}" srcOrd="0" destOrd="0" presId="urn:microsoft.com/office/officeart/2005/8/layout/equation2"/>
    <dgm:cxn modelId="{5F25000F-6323-6E45-B7F5-A4E309A45EE2}" type="presParOf" srcId="{D33DABD7-BF03-A148-BF8A-5E91C4C0B637}" destId="{19B67FDA-B835-3A48-9B7F-3BF8D1251FD3}" srcOrd="2" destOrd="0" presId="urn:microsoft.com/office/officeart/2005/8/layout/equation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9F9BB5-BACA-494F-9D06-08194CE1C078}" type="doc">
      <dgm:prSet loTypeId="urn:microsoft.com/office/officeart/2005/8/layout/equation2" loCatId="" qsTypeId="urn:microsoft.com/office/officeart/2005/8/quickstyle/simple1" qsCatId="simple" csTypeId="urn:microsoft.com/office/officeart/2005/8/colors/colorful2" csCatId="colorful" phldr="1"/>
      <dgm:spPr/>
    </dgm:pt>
    <dgm:pt modelId="{B7EBC9CF-B6F7-8A4B-A66A-938ED8089A17}">
      <dgm:prSet phldrT="[Text]"/>
      <dgm:spPr/>
      <dgm:t>
        <a:bodyPr/>
        <a:lstStyle/>
        <a:p>
          <a:r>
            <a:rPr lang="en-US" dirty="0"/>
            <a:t>P27</a:t>
          </a:r>
        </a:p>
      </dgm:t>
    </dgm:pt>
    <dgm:pt modelId="{A09ACEB3-9DE0-254F-91BC-A9A925A24756}" type="parTrans" cxnId="{005B9F5E-3AF8-BB49-B373-9B7C8F774354}">
      <dgm:prSet/>
      <dgm:spPr/>
      <dgm:t>
        <a:bodyPr/>
        <a:lstStyle/>
        <a:p>
          <a:endParaRPr lang="en-US"/>
        </a:p>
      </dgm:t>
    </dgm:pt>
    <dgm:pt modelId="{36EB2CB7-634E-6249-8687-FAF21A677C79}" type="sibTrans" cxnId="{005B9F5E-3AF8-BB49-B373-9B7C8F774354}">
      <dgm:prSet/>
      <dgm:spPr/>
      <dgm:t>
        <a:bodyPr/>
        <a:lstStyle/>
        <a:p>
          <a:endParaRPr lang="en-US"/>
        </a:p>
      </dgm:t>
    </dgm:pt>
    <dgm:pt modelId="{3505348F-B382-9744-A109-1EF683A7BACF}">
      <dgm:prSet phldrT="[Text]"/>
      <dgm:spPr/>
      <dgm:t>
        <a:bodyPr/>
        <a:lstStyle/>
        <a:p>
          <a:r>
            <a:rPr lang="en-US" dirty="0" err="1"/>
            <a:t>P_Train</a:t>
          </a:r>
          <a:endParaRPr lang="en-US" dirty="0"/>
        </a:p>
      </dgm:t>
    </dgm:pt>
    <dgm:pt modelId="{92BD6D83-660D-B140-B547-C682FCA25E42}" type="parTrans" cxnId="{738562FE-E8EC-2642-9284-D7A34527E514}">
      <dgm:prSet/>
      <dgm:spPr/>
      <dgm:t>
        <a:bodyPr/>
        <a:lstStyle/>
        <a:p>
          <a:endParaRPr lang="en-US"/>
        </a:p>
      </dgm:t>
    </dgm:pt>
    <dgm:pt modelId="{0987378C-7D64-F04A-9A3A-CB1CA3FAD004}" type="sibTrans" cxnId="{738562FE-E8EC-2642-9284-D7A34527E514}">
      <dgm:prSet/>
      <dgm:spPr/>
      <dgm:t>
        <a:bodyPr/>
        <a:lstStyle/>
        <a:p>
          <a:endParaRPr lang="en-US"/>
        </a:p>
      </dgm:t>
    </dgm:pt>
    <dgm:pt modelId="{49067E72-9D0C-524D-B247-BE1F7499B1D2}">
      <dgm:prSet phldrT="[Text]"/>
      <dgm:spPr/>
      <dgm:t>
        <a:bodyPr/>
        <a:lstStyle/>
        <a:p>
          <a:r>
            <a:rPr lang="en-US" dirty="0" err="1"/>
            <a:t>P_Test</a:t>
          </a:r>
          <a:endParaRPr lang="en-US" dirty="0"/>
        </a:p>
      </dgm:t>
    </dgm:pt>
    <dgm:pt modelId="{080BBA45-43AA-DE42-815C-57439E9F0C0D}" type="parTrans" cxnId="{FFF1F780-57FF-5041-9063-D91C38C6A613}">
      <dgm:prSet/>
      <dgm:spPr/>
      <dgm:t>
        <a:bodyPr/>
        <a:lstStyle/>
        <a:p>
          <a:endParaRPr lang="en-US"/>
        </a:p>
      </dgm:t>
    </dgm:pt>
    <dgm:pt modelId="{75AF3219-75E8-8046-A94E-31D7524B9ADE}" type="sibTrans" cxnId="{FFF1F780-57FF-5041-9063-D91C38C6A613}">
      <dgm:prSet/>
      <dgm:spPr/>
      <dgm:t>
        <a:bodyPr/>
        <a:lstStyle/>
        <a:p>
          <a:endParaRPr lang="en-US"/>
        </a:p>
      </dgm:t>
    </dgm:pt>
    <dgm:pt modelId="{D33DABD7-BF03-A148-BF8A-5E91C4C0B637}" type="pres">
      <dgm:prSet presAssocID="{539F9BB5-BACA-494F-9D06-08194CE1C078}" presName="Name0" presStyleCnt="0">
        <dgm:presLayoutVars>
          <dgm:dir/>
          <dgm:resizeHandles val="exact"/>
        </dgm:presLayoutVars>
      </dgm:prSet>
      <dgm:spPr/>
    </dgm:pt>
    <dgm:pt modelId="{D3AA243F-26D4-BF43-9DB2-5FBCBF36FA9C}" type="pres">
      <dgm:prSet presAssocID="{539F9BB5-BACA-494F-9D06-08194CE1C078}" presName="vNodes" presStyleCnt="0"/>
      <dgm:spPr/>
    </dgm:pt>
    <dgm:pt modelId="{51F6F726-5A58-8049-BE6D-520413417D23}" type="pres">
      <dgm:prSet presAssocID="{B7EBC9CF-B6F7-8A4B-A66A-938ED8089A17}" presName="node" presStyleLbl="node1" presStyleIdx="0" presStyleCnt="3">
        <dgm:presLayoutVars>
          <dgm:bulletEnabled val="1"/>
        </dgm:presLayoutVars>
      </dgm:prSet>
      <dgm:spPr/>
    </dgm:pt>
    <dgm:pt modelId="{0C44737E-FB1A-1445-80E8-5333D036525C}" type="pres">
      <dgm:prSet presAssocID="{36EB2CB7-634E-6249-8687-FAF21A677C79}" presName="spacerT" presStyleCnt="0"/>
      <dgm:spPr/>
    </dgm:pt>
    <dgm:pt modelId="{81D6B32C-5C0C-C246-9DEE-6F05B82F866D}" type="pres">
      <dgm:prSet presAssocID="{36EB2CB7-634E-6249-8687-FAF21A677C79}" presName="sibTrans" presStyleLbl="sibTrans2D1" presStyleIdx="0" presStyleCnt="2"/>
      <dgm:spPr/>
    </dgm:pt>
    <dgm:pt modelId="{9D25A7F2-FBEE-B64E-B7ED-C4E09CB76205}" type="pres">
      <dgm:prSet presAssocID="{36EB2CB7-634E-6249-8687-FAF21A677C79}" presName="spacerB" presStyleCnt="0"/>
      <dgm:spPr/>
    </dgm:pt>
    <dgm:pt modelId="{37BE6324-C36B-7D4C-A59A-65C2ED3A22ED}" type="pres">
      <dgm:prSet presAssocID="{3505348F-B382-9744-A109-1EF683A7BACF}" presName="node" presStyleLbl="node1" presStyleIdx="1" presStyleCnt="3">
        <dgm:presLayoutVars>
          <dgm:bulletEnabled val="1"/>
        </dgm:presLayoutVars>
      </dgm:prSet>
      <dgm:spPr/>
    </dgm:pt>
    <dgm:pt modelId="{37F7D21D-830B-9B45-AE3A-23A0775FB9F1}" type="pres">
      <dgm:prSet presAssocID="{539F9BB5-BACA-494F-9D06-08194CE1C078}" presName="sibTransLast" presStyleLbl="sibTrans2D1" presStyleIdx="1" presStyleCnt="2"/>
      <dgm:spPr/>
    </dgm:pt>
    <dgm:pt modelId="{91096A4B-EC1D-6E49-BE63-90A77BC7AAEA}" type="pres">
      <dgm:prSet presAssocID="{539F9BB5-BACA-494F-9D06-08194CE1C078}" presName="connectorText" presStyleLbl="sibTrans2D1" presStyleIdx="1" presStyleCnt="2"/>
      <dgm:spPr/>
    </dgm:pt>
    <dgm:pt modelId="{19B67FDA-B835-3A48-9B7F-3BF8D1251FD3}" type="pres">
      <dgm:prSet presAssocID="{539F9BB5-BACA-494F-9D06-08194CE1C078}" presName="lastNode" presStyleLbl="node1" presStyleIdx="2" presStyleCnt="3" custScaleX="70513" custScaleY="70513">
        <dgm:presLayoutVars>
          <dgm:bulletEnabled val="1"/>
        </dgm:presLayoutVars>
      </dgm:prSet>
      <dgm:spPr/>
    </dgm:pt>
  </dgm:ptLst>
  <dgm:cxnLst>
    <dgm:cxn modelId="{8B67D01B-98F2-A34B-A194-1A9491EEEBC9}" type="presOf" srcId="{3505348F-B382-9744-A109-1EF683A7BACF}" destId="{37BE6324-C36B-7D4C-A59A-65C2ED3A22ED}" srcOrd="0" destOrd="0" presId="urn:microsoft.com/office/officeart/2005/8/layout/equation2"/>
    <dgm:cxn modelId="{67548C42-FBF6-334E-A063-FFC3F749BD61}" type="presOf" srcId="{49067E72-9D0C-524D-B247-BE1F7499B1D2}" destId="{19B67FDA-B835-3A48-9B7F-3BF8D1251FD3}" srcOrd="0" destOrd="0" presId="urn:microsoft.com/office/officeart/2005/8/layout/equation2"/>
    <dgm:cxn modelId="{005B9F5E-3AF8-BB49-B373-9B7C8F774354}" srcId="{539F9BB5-BACA-494F-9D06-08194CE1C078}" destId="{B7EBC9CF-B6F7-8A4B-A66A-938ED8089A17}" srcOrd="0" destOrd="0" parTransId="{A09ACEB3-9DE0-254F-91BC-A9A925A24756}" sibTransId="{36EB2CB7-634E-6249-8687-FAF21A677C79}"/>
    <dgm:cxn modelId="{252AB075-95E2-DE45-888A-9ACD2AD14684}" type="presOf" srcId="{0987378C-7D64-F04A-9A3A-CB1CA3FAD004}" destId="{91096A4B-EC1D-6E49-BE63-90A77BC7AAEA}" srcOrd="1" destOrd="0" presId="urn:microsoft.com/office/officeart/2005/8/layout/equation2"/>
    <dgm:cxn modelId="{FFF1F780-57FF-5041-9063-D91C38C6A613}" srcId="{539F9BB5-BACA-494F-9D06-08194CE1C078}" destId="{49067E72-9D0C-524D-B247-BE1F7499B1D2}" srcOrd="2" destOrd="0" parTransId="{080BBA45-43AA-DE42-815C-57439E9F0C0D}" sibTransId="{75AF3219-75E8-8046-A94E-31D7524B9ADE}"/>
    <dgm:cxn modelId="{CDA407C5-B2A0-3842-B328-42338D4FF94C}" type="presOf" srcId="{36EB2CB7-634E-6249-8687-FAF21A677C79}" destId="{81D6B32C-5C0C-C246-9DEE-6F05B82F866D}" srcOrd="0" destOrd="0" presId="urn:microsoft.com/office/officeart/2005/8/layout/equation2"/>
    <dgm:cxn modelId="{A8CE10DB-084F-F840-B611-45EACE4E0020}" type="presOf" srcId="{539F9BB5-BACA-494F-9D06-08194CE1C078}" destId="{D33DABD7-BF03-A148-BF8A-5E91C4C0B637}" srcOrd="0" destOrd="0" presId="urn:microsoft.com/office/officeart/2005/8/layout/equation2"/>
    <dgm:cxn modelId="{D98843E1-07C0-6C45-B9F8-C8DF936B8C6C}" type="presOf" srcId="{0987378C-7D64-F04A-9A3A-CB1CA3FAD004}" destId="{37F7D21D-830B-9B45-AE3A-23A0775FB9F1}" srcOrd="0" destOrd="0" presId="urn:microsoft.com/office/officeart/2005/8/layout/equation2"/>
    <dgm:cxn modelId="{AC3112E2-971F-F14F-A78E-EC2FB57B2FEB}" type="presOf" srcId="{B7EBC9CF-B6F7-8A4B-A66A-938ED8089A17}" destId="{51F6F726-5A58-8049-BE6D-520413417D23}" srcOrd="0" destOrd="0" presId="urn:microsoft.com/office/officeart/2005/8/layout/equation2"/>
    <dgm:cxn modelId="{738562FE-E8EC-2642-9284-D7A34527E514}" srcId="{539F9BB5-BACA-494F-9D06-08194CE1C078}" destId="{3505348F-B382-9744-A109-1EF683A7BACF}" srcOrd="1" destOrd="0" parTransId="{92BD6D83-660D-B140-B547-C682FCA25E42}" sibTransId="{0987378C-7D64-F04A-9A3A-CB1CA3FAD004}"/>
    <dgm:cxn modelId="{A6DCED59-B2BF-B348-976A-A5C95542CF7B}" type="presParOf" srcId="{D33DABD7-BF03-A148-BF8A-5E91C4C0B637}" destId="{D3AA243F-26D4-BF43-9DB2-5FBCBF36FA9C}" srcOrd="0" destOrd="0" presId="urn:microsoft.com/office/officeart/2005/8/layout/equation2"/>
    <dgm:cxn modelId="{8703EC2E-E287-5D4E-BB76-0AA82074DC88}" type="presParOf" srcId="{D3AA243F-26D4-BF43-9DB2-5FBCBF36FA9C}" destId="{51F6F726-5A58-8049-BE6D-520413417D23}" srcOrd="0" destOrd="0" presId="urn:microsoft.com/office/officeart/2005/8/layout/equation2"/>
    <dgm:cxn modelId="{47CCFBA5-4D9F-0140-BF6F-C1CF69D68F03}" type="presParOf" srcId="{D3AA243F-26D4-BF43-9DB2-5FBCBF36FA9C}" destId="{0C44737E-FB1A-1445-80E8-5333D036525C}" srcOrd="1" destOrd="0" presId="urn:microsoft.com/office/officeart/2005/8/layout/equation2"/>
    <dgm:cxn modelId="{422F844D-90BA-CD4B-ABDC-669C52800556}" type="presParOf" srcId="{D3AA243F-26D4-BF43-9DB2-5FBCBF36FA9C}" destId="{81D6B32C-5C0C-C246-9DEE-6F05B82F866D}" srcOrd="2" destOrd="0" presId="urn:microsoft.com/office/officeart/2005/8/layout/equation2"/>
    <dgm:cxn modelId="{2DD92FC2-3557-6A46-9651-D7357AF61CF4}" type="presParOf" srcId="{D3AA243F-26D4-BF43-9DB2-5FBCBF36FA9C}" destId="{9D25A7F2-FBEE-B64E-B7ED-C4E09CB76205}" srcOrd="3" destOrd="0" presId="urn:microsoft.com/office/officeart/2005/8/layout/equation2"/>
    <dgm:cxn modelId="{CB058E49-CF6A-F943-8B9F-F374338C5E67}" type="presParOf" srcId="{D3AA243F-26D4-BF43-9DB2-5FBCBF36FA9C}" destId="{37BE6324-C36B-7D4C-A59A-65C2ED3A22ED}" srcOrd="4" destOrd="0" presId="urn:microsoft.com/office/officeart/2005/8/layout/equation2"/>
    <dgm:cxn modelId="{D4EF0BDC-C200-5042-B815-32AE711038F7}" type="presParOf" srcId="{D33DABD7-BF03-A148-BF8A-5E91C4C0B637}" destId="{37F7D21D-830B-9B45-AE3A-23A0775FB9F1}" srcOrd="1" destOrd="0" presId="urn:microsoft.com/office/officeart/2005/8/layout/equation2"/>
    <dgm:cxn modelId="{BFF302EF-18B4-7440-9FCD-2F2AB5B78BB8}" type="presParOf" srcId="{37F7D21D-830B-9B45-AE3A-23A0775FB9F1}" destId="{91096A4B-EC1D-6E49-BE63-90A77BC7AAEA}" srcOrd="0" destOrd="0" presId="urn:microsoft.com/office/officeart/2005/8/layout/equation2"/>
    <dgm:cxn modelId="{5F25000F-6323-6E45-B7F5-A4E309A45EE2}" type="presParOf" srcId="{D33DABD7-BF03-A148-BF8A-5E91C4C0B637}" destId="{19B67FDA-B835-3A48-9B7F-3BF8D1251FD3}" srcOrd="2" destOrd="0" presId="urn:microsoft.com/office/officeart/2005/8/layout/equation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B9C6B0A-8BC0-4A96-8C72-F94AB393CF5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36C8DEA0-3829-40C1-9137-E2D12C9F622F}">
      <dgm:prSet custT="1"/>
      <dgm:spPr/>
      <dgm:t>
        <a:bodyPr/>
        <a:lstStyle/>
        <a:p>
          <a:r>
            <a:rPr lang="en-US" sz="2400" dirty="0"/>
            <a:t>Maybe using several previous values?</a:t>
          </a:r>
        </a:p>
      </dgm:t>
    </dgm:pt>
    <dgm:pt modelId="{DF3E8155-ABF4-4992-8000-9AC2B69CA9D6}" type="parTrans" cxnId="{17320E4B-BD21-4A96-A847-C29EB6FD790F}">
      <dgm:prSet/>
      <dgm:spPr/>
      <dgm:t>
        <a:bodyPr/>
        <a:lstStyle/>
        <a:p>
          <a:endParaRPr lang="en-US" sz="1100"/>
        </a:p>
      </dgm:t>
    </dgm:pt>
    <dgm:pt modelId="{54D96385-225C-4024-8EF5-582DD136885B}" type="sibTrans" cxnId="{17320E4B-BD21-4A96-A847-C29EB6FD790F}">
      <dgm:prSet/>
      <dgm:spPr/>
      <dgm:t>
        <a:bodyPr/>
        <a:lstStyle/>
        <a:p>
          <a:endParaRPr lang="en-US" sz="1100"/>
        </a:p>
      </dgm:t>
    </dgm:pt>
    <dgm:pt modelId="{474F11B8-6D67-467D-A8A3-DB3A255AC7CE}">
      <dgm:prSet custT="1"/>
      <dgm:spPr/>
      <dgm:t>
        <a:bodyPr/>
        <a:lstStyle/>
        <a:p>
          <a:r>
            <a:rPr lang="en-US" sz="2400" dirty="0"/>
            <a:t>Different weighting?</a:t>
          </a:r>
        </a:p>
      </dgm:t>
    </dgm:pt>
    <dgm:pt modelId="{32EB763E-6E5B-498B-8207-7F92CCDF9E8D}" type="parTrans" cxnId="{F75CBE47-A2FE-40B2-94AF-5D8C2FFCD1E0}">
      <dgm:prSet/>
      <dgm:spPr/>
      <dgm:t>
        <a:bodyPr/>
        <a:lstStyle/>
        <a:p>
          <a:endParaRPr lang="en-US" sz="1100"/>
        </a:p>
      </dgm:t>
    </dgm:pt>
    <dgm:pt modelId="{D9F91827-B407-496B-A49E-77B943C481F4}" type="sibTrans" cxnId="{F75CBE47-A2FE-40B2-94AF-5D8C2FFCD1E0}">
      <dgm:prSet/>
      <dgm:spPr/>
      <dgm:t>
        <a:bodyPr/>
        <a:lstStyle/>
        <a:p>
          <a:endParaRPr lang="en-US" sz="1100"/>
        </a:p>
      </dgm:t>
    </dgm:pt>
    <dgm:pt modelId="{CEDE0A92-2770-4B46-BAF7-F066684A6799}">
      <dgm:prSet custT="1"/>
      <dgm:spPr/>
      <dgm:t>
        <a:bodyPr/>
        <a:lstStyle/>
        <a:p>
          <a:r>
            <a:rPr lang="en-US" sz="2400"/>
            <a:t>Smoothing?</a:t>
          </a:r>
        </a:p>
      </dgm:t>
    </dgm:pt>
    <dgm:pt modelId="{F4373AFC-8FD8-4711-8A40-E0392D3F0AE8}" type="parTrans" cxnId="{B15F51BC-60DD-40CD-89A1-65D28AB33574}">
      <dgm:prSet/>
      <dgm:spPr/>
      <dgm:t>
        <a:bodyPr/>
        <a:lstStyle/>
        <a:p>
          <a:endParaRPr lang="en-US" sz="1100"/>
        </a:p>
      </dgm:t>
    </dgm:pt>
    <dgm:pt modelId="{1CEAAC9A-9D20-4A4F-ADCB-44A4C6244F8F}" type="sibTrans" cxnId="{B15F51BC-60DD-40CD-89A1-65D28AB33574}">
      <dgm:prSet/>
      <dgm:spPr/>
      <dgm:t>
        <a:bodyPr/>
        <a:lstStyle/>
        <a:p>
          <a:endParaRPr lang="en-US" sz="1100"/>
        </a:p>
      </dgm:t>
    </dgm:pt>
    <dgm:pt modelId="{EF3846DB-E6D9-4C7E-8470-F040F6A324A8}">
      <dgm:prSet custT="1"/>
      <dgm:spPr/>
      <dgm:t>
        <a:bodyPr/>
        <a:lstStyle/>
        <a:p>
          <a:r>
            <a:rPr lang="en-US" sz="2400"/>
            <a:t>Combinging lags and seasonality?</a:t>
          </a:r>
        </a:p>
      </dgm:t>
    </dgm:pt>
    <dgm:pt modelId="{B3E9EF5F-602E-4FBB-BDAC-C6AB275A93B0}" type="parTrans" cxnId="{D7AF7371-807E-475D-958D-F33C58202C7B}">
      <dgm:prSet/>
      <dgm:spPr/>
      <dgm:t>
        <a:bodyPr/>
        <a:lstStyle/>
        <a:p>
          <a:endParaRPr lang="en-US" sz="1100"/>
        </a:p>
      </dgm:t>
    </dgm:pt>
    <dgm:pt modelId="{7B43D2BE-B2E7-49FA-86B9-E9F535D4A0F3}" type="sibTrans" cxnId="{D7AF7371-807E-475D-958D-F33C58202C7B}">
      <dgm:prSet/>
      <dgm:spPr/>
      <dgm:t>
        <a:bodyPr/>
        <a:lstStyle/>
        <a:p>
          <a:endParaRPr lang="en-US" sz="1100"/>
        </a:p>
      </dgm:t>
    </dgm:pt>
    <dgm:pt modelId="{4702DA6E-C349-433D-8984-68345595A6ED}">
      <dgm:prSet custT="1"/>
      <dgm:spPr/>
      <dgm:t>
        <a:bodyPr/>
        <a:lstStyle/>
        <a:p>
          <a:r>
            <a:rPr lang="en-US" sz="2400" dirty="0">
              <a:sym typeface="Wingdings" panose="05000000000000000000" pitchFamily="2" charset="2"/>
            </a:rPr>
            <a:t></a:t>
          </a:r>
          <a:r>
            <a:rPr lang="en-US" sz="2400" dirty="0"/>
            <a:t> That’s an </a:t>
          </a:r>
          <a:r>
            <a:rPr lang="en-US" sz="2400" dirty="0">
              <a:solidFill>
                <a:schemeClr val="bg1">
                  <a:lumMod val="50000"/>
                </a:schemeClr>
              </a:solidFill>
            </a:rPr>
            <a:t>(S)</a:t>
          </a:r>
          <a:r>
            <a:rPr lang="en-US" sz="2400" dirty="0">
              <a:solidFill>
                <a:srgbClr val="BD555D"/>
              </a:solidFill>
            </a:rPr>
            <a:t>ARIMA</a:t>
          </a:r>
          <a:r>
            <a:rPr lang="en-US" sz="2400" dirty="0"/>
            <a:t> model ;)</a:t>
          </a:r>
        </a:p>
      </dgm:t>
    </dgm:pt>
    <dgm:pt modelId="{F72EE897-3C52-4D14-B6E3-BDB6872BC541}" type="parTrans" cxnId="{70DD2ED1-334C-4B35-B11C-A7A05EAE3E8E}">
      <dgm:prSet/>
      <dgm:spPr/>
      <dgm:t>
        <a:bodyPr/>
        <a:lstStyle/>
        <a:p>
          <a:endParaRPr lang="en-US" sz="1100"/>
        </a:p>
      </dgm:t>
    </dgm:pt>
    <dgm:pt modelId="{B76CAEDB-3143-4E93-9A87-A7DF29261D03}" type="sibTrans" cxnId="{70DD2ED1-334C-4B35-B11C-A7A05EAE3E8E}">
      <dgm:prSet/>
      <dgm:spPr/>
      <dgm:t>
        <a:bodyPr/>
        <a:lstStyle/>
        <a:p>
          <a:endParaRPr lang="en-US" sz="1100"/>
        </a:p>
      </dgm:t>
    </dgm:pt>
    <dgm:pt modelId="{66C1144C-26AE-6246-AAB2-50D50DEF6DF5}" type="pres">
      <dgm:prSet presAssocID="{DB9C6B0A-8BC0-4A96-8C72-F94AB393CF5F}" presName="vert0" presStyleCnt="0">
        <dgm:presLayoutVars>
          <dgm:dir/>
          <dgm:animOne val="branch"/>
          <dgm:animLvl val="lvl"/>
        </dgm:presLayoutVars>
      </dgm:prSet>
      <dgm:spPr/>
    </dgm:pt>
    <dgm:pt modelId="{F2637DB0-544B-E042-9C2E-52F8F0B71385}" type="pres">
      <dgm:prSet presAssocID="{36C8DEA0-3829-40C1-9137-E2D12C9F622F}" presName="thickLine" presStyleLbl="alignNode1" presStyleIdx="0" presStyleCnt="5"/>
      <dgm:spPr/>
    </dgm:pt>
    <dgm:pt modelId="{0FDCECB9-3557-B548-8C83-2F2856351C72}" type="pres">
      <dgm:prSet presAssocID="{36C8DEA0-3829-40C1-9137-E2D12C9F622F}" presName="horz1" presStyleCnt="0"/>
      <dgm:spPr/>
    </dgm:pt>
    <dgm:pt modelId="{1A2942A8-1866-8E42-9314-5D0B20394E51}" type="pres">
      <dgm:prSet presAssocID="{36C8DEA0-3829-40C1-9137-E2D12C9F622F}" presName="tx1" presStyleLbl="revTx" presStyleIdx="0" presStyleCnt="5"/>
      <dgm:spPr/>
    </dgm:pt>
    <dgm:pt modelId="{E77B151F-DFF7-C34F-B95D-59908CA3B45C}" type="pres">
      <dgm:prSet presAssocID="{36C8DEA0-3829-40C1-9137-E2D12C9F622F}" presName="vert1" presStyleCnt="0"/>
      <dgm:spPr/>
    </dgm:pt>
    <dgm:pt modelId="{63120127-E69E-794C-8892-3082BCE1F248}" type="pres">
      <dgm:prSet presAssocID="{474F11B8-6D67-467D-A8A3-DB3A255AC7CE}" presName="thickLine" presStyleLbl="alignNode1" presStyleIdx="1" presStyleCnt="5"/>
      <dgm:spPr/>
    </dgm:pt>
    <dgm:pt modelId="{A6C6DB27-1FEA-C94A-B5F8-2A8F14EF99BA}" type="pres">
      <dgm:prSet presAssocID="{474F11B8-6D67-467D-A8A3-DB3A255AC7CE}" presName="horz1" presStyleCnt="0"/>
      <dgm:spPr/>
    </dgm:pt>
    <dgm:pt modelId="{A54A487C-E103-7441-9536-D36706939516}" type="pres">
      <dgm:prSet presAssocID="{474F11B8-6D67-467D-A8A3-DB3A255AC7CE}" presName="tx1" presStyleLbl="revTx" presStyleIdx="1" presStyleCnt="5"/>
      <dgm:spPr/>
    </dgm:pt>
    <dgm:pt modelId="{1FEFE930-0D9A-1D4F-B1CB-A67DFE91E4AB}" type="pres">
      <dgm:prSet presAssocID="{474F11B8-6D67-467D-A8A3-DB3A255AC7CE}" presName="vert1" presStyleCnt="0"/>
      <dgm:spPr/>
    </dgm:pt>
    <dgm:pt modelId="{8347C4FE-B0CD-1B46-936E-563DD6AC8316}" type="pres">
      <dgm:prSet presAssocID="{CEDE0A92-2770-4B46-BAF7-F066684A6799}" presName="thickLine" presStyleLbl="alignNode1" presStyleIdx="2" presStyleCnt="5"/>
      <dgm:spPr/>
    </dgm:pt>
    <dgm:pt modelId="{C08FDA72-9DD9-AE45-820C-BE5F9FC94A47}" type="pres">
      <dgm:prSet presAssocID="{CEDE0A92-2770-4B46-BAF7-F066684A6799}" presName="horz1" presStyleCnt="0"/>
      <dgm:spPr/>
    </dgm:pt>
    <dgm:pt modelId="{D543B879-8F32-9445-BD78-FC541CC0B38D}" type="pres">
      <dgm:prSet presAssocID="{CEDE0A92-2770-4B46-BAF7-F066684A6799}" presName="tx1" presStyleLbl="revTx" presStyleIdx="2" presStyleCnt="5"/>
      <dgm:spPr/>
    </dgm:pt>
    <dgm:pt modelId="{3DE2CA65-4465-DE4F-BE1D-403258B3836F}" type="pres">
      <dgm:prSet presAssocID="{CEDE0A92-2770-4B46-BAF7-F066684A6799}" presName="vert1" presStyleCnt="0"/>
      <dgm:spPr/>
    </dgm:pt>
    <dgm:pt modelId="{3D05CAF5-B08B-A846-93E9-0314F0A37F3B}" type="pres">
      <dgm:prSet presAssocID="{EF3846DB-E6D9-4C7E-8470-F040F6A324A8}" presName="thickLine" presStyleLbl="alignNode1" presStyleIdx="3" presStyleCnt="5"/>
      <dgm:spPr/>
    </dgm:pt>
    <dgm:pt modelId="{FBAB0737-0FDA-9740-95F9-CD50E0CEB9F0}" type="pres">
      <dgm:prSet presAssocID="{EF3846DB-E6D9-4C7E-8470-F040F6A324A8}" presName="horz1" presStyleCnt="0"/>
      <dgm:spPr/>
    </dgm:pt>
    <dgm:pt modelId="{6B302F40-C0C4-074F-AD1F-06EBB0138499}" type="pres">
      <dgm:prSet presAssocID="{EF3846DB-E6D9-4C7E-8470-F040F6A324A8}" presName="tx1" presStyleLbl="revTx" presStyleIdx="3" presStyleCnt="5"/>
      <dgm:spPr/>
    </dgm:pt>
    <dgm:pt modelId="{25997F17-834F-BD40-8E1D-03C1C43D24EB}" type="pres">
      <dgm:prSet presAssocID="{EF3846DB-E6D9-4C7E-8470-F040F6A324A8}" presName="vert1" presStyleCnt="0"/>
      <dgm:spPr/>
    </dgm:pt>
    <dgm:pt modelId="{67FA1BBA-3A44-6C43-95F8-F383276A6E44}" type="pres">
      <dgm:prSet presAssocID="{4702DA6E-C349-433D-8984-68345595A6ED}" presName="thickLine" presStyleLbl="alignNode1" presStyleIdx="4" presStyleCnt="5"/>
      <dgm:spPr/>
    </dgm:pt>
    <dgm:pt modelId="{F6966579-72BC-AD46-8EEB-909DC2D1D5A2}" type="pres">
      <dgm:prSet presAssocID="{4702DA6E-C349-433D-8984-68345595A6ED}" presName="horz1" presStyleCnt="0"/>
      <dgm:spPr/>
    </dgm:pt>
    <dgm:pt modelId="{AA9414A4-4D7A-174F-AFC7-A5C2F13D606F}" type="pres">
      <dgm:prSet presAssocID="{4702DA6E-C349-433D-8984-68345595A6ED}" presName="tx1" presStyleLbl="revTx" presStyleIdx="4" presStyleCnt="5"/>
      <dgm:spPr/>
    </dgm:pt>
    <dgm:pt modelId="{7A860BBF-7ED2-D849-861F-659ADF1CD1B3}" type="pres">
      <dgm:prSet presAssocID="{4702DA6E-C349-433D-8984-68345595A6ED}" presName="vert1" presStyleCnt="0"/>
      <dgm:spPr/>
    </dgm:pt>
  </dgm:ptLst>
  <dgm:cxnLst>
    <dgm:cxn modelId="{99AD2110-903C-DC48-81B3-53966F484439}" type="presOf" srcId="{474F11B8-6D67-467D-A8A3-DB3A255AC7CE}" destId="{A54A487C-E103-7441-9536-D36706939516}" srcOrd="0" destOrd="0" presId="urn:microsoft.com/office/officeart/2008/layout/LinedList"/>
    <dgm:cxn modelId="{0353D82A-EE85-C644-886C-9CE29022DAF9}" type="presOf" srcId="{4702DA6E-C349-433D-8984-68345595A6ED}" destId="{AA9414A4-4D7A-174F-AFC7-A5C2F13D606F}" srcOrd="0" destOrd="0" presId="urn:microsoft.com/office/officeart/2008/layout/LinedList"/>
    <dgm:cxn modelId="{178AD72B-6732-654B-8B85-296B8EA08CE7}" type="presOf" srcId="{CEDE0A92-2770-4B46-BAF7-F066684A6799}" destId="{D543B879-8F32-9445-BD78-FC541CC0B38D}" srcOrd="0" destOrd="0" presId="urn:microsoft.com/office/officeart/2008/layout/LinedList"/>
    <dgm:cxn modelId="{F75CBE47-A2FE-40B2-94AF-5D8C2FFCD1E0}" srcId="{DB9C6B0A-8BC0-4A96-8C72-F94AB393CF5F}" destId="{474F11B8-6D67-467D-A8A3-DB3A255AC7CE}" srcOrd="1" destOrd="0" parTransId="{32EB763E-6E5B-498B-8207-7F92CCDF9E8D}" sibTransId="{D9F91827-B407-496B-A49E-77B943C481F4}"/>
    <dgm:cxn modelId="{17320E4B-BD21-4A96-A847-C29EB6FD790F}" srcId="{DB9C6B0A-8BC0-4A96-8C72-F94AB393CF5F}" destId="{36C8DEA0-3829-40C1-9137-E2D12C9F622F}" srcOrd="0" destOrd="0" parTransId="{DF3E8155-ABF4-4992-8000-9AC2B69CA9D6}" sibTransId="{54D96385-225C-4024-8EF5-582DD136885B}"/>
    <dgm:cxn modelId="{D7AF7371-807E-475D-958D-F33C58202C7B}" srcId="{DB9C6B0A-8BC0-4A96-8C72-F94AB393CF5F}" destId="{EF3846DB-E6D9-4C7E-8470-F040F6A324A8}" srcOrd="3" destOrd="0" parTransId="{B3E9EF5F-602E-4FBB-BDAC-C6AB275A93B0}" sibTransId="{7B43D2BE-B2E7-49FA-86B9-E9F535D4A0F3}"/>
    <dgm:cxn modelId="{F26A0483-4DBE-F245-A23E-A985E8F36CE3}" type="presOf" srcId="{36C8DEA0-3829-40C1-9137-E2D12C9F622F}" destId="{1A2942A8-1866-8E42-9314-5D0B20394E51}" srcOrd="0" destOrd="0" presId="urn:microsoft.com/office/officeart/2008/layout/LinedList"/>
    <dgm:cxn modelId="{4ACD90A3-81A7-3B42-B955-9648A9D021A2}" type="presOf" srcId="{EF3846DB-E6D9-4C7E-8470-F040F6A324A8}" destId="{6B302F40-C0C4-074F-AD1F-06EBB0138499}" srcOrd="0" destOrd="0" presId="urn:microsoft.com/office/officeart/2008/layout/LinedList"/>
    <dgm:cxn modelId="{9A306AAC-6190-8F45-9A4E-36D85D4C2DBF}" type="presOf" srcId="{DB9C6B0A-8BC0-4A96-8C72-F94AB393CF5F}" destId="{66C1144C-26AE-6246-AAB2-50D50DEF6DF5}" srcOrd="0" destOrd="0" presId="urn:microsoft.com/office/officeart/2008/layout/LinedList"/>
    <dgm:cxn modelId="{B15F51BC-60DD-40CD-89A1-65D28AB33574}" srcId="{DB9C6B0A-8BC0-4A96-8C72-F94AB393CF5F}" destId="{CEDE0A92-2770-4B46-BAF7-F066684A6799}" srcOrd="2" destOrd="0" parTransId="{F4373AFC-8FD8-4711-8A40-E0392D3F0AE8}" sibTransId="{1CEAAC9A-9D20-4A4F-ADCB-44A4C6244F8F}"/>
    <dgm:cxn modelId="{70DD2ED1-334C-4B35-B11C-A7A05EAE3E8E}" srcId="{DB9C6B0A-8BC0-4A96-8C72-F94AB393CF5F}" destId="{4702DA6E-C349-433D-8984-68345595A6ED}" srcOrd="4" destOrd="0" parTransId="{F72EE897-3C52-4D14-B6E3-BDB6872BC541}" sibTransId="{B76CAEDB-3143-4E93-9A87-A7DF29261D03}"/>
    <dgm:cxn modelId="{AAC28931-B423-9B4D-B9F1-4DFC6E0820B8}" type="presParOf" srcId="{66C1144C-26AE-6246-AAB2-50D50DEF6DF5}" destId="{F2637DB0-544B-E042-9C2E-52F8F0B71385}" srcOrd="0" destOrd="0" presId="urn:microsoft.com/office/officeart/2008/layout/LinedList"/>
    <dgm:cxn modelId="{06E8D2A3-34AD-964A-8C0B-D44F6A9CD9D5}" type="presParOf" srcId="{66C1144C-26AE-6246-AAB2-50D50DEF6DF5}" destId="{0FDCECB9-3557-B548-8C83-2F2856351C72}" srcOrd="1" destOrd="0" presId="urn:microsoft.com/office/officeart/2008/layout/LinedList"/>
    <dgm:cxn modelId="{F1D2E120-C5AD-B94C-B3D1-5DBDB7D0B1EF}" type="presParOf" srcId="{0FDCECB9-3557-B548-8C83-2F2856351C72}" destId="{1A2942A8-1866-8E42-9314-5D0B20394E51}" srcOrd="0" destOrd="0" presId="urn:microsoft.com/office/officeart/2008/layout/LinedList"/>
    <dgm:cxn modelId="{64BF0983-D279-7D45-A638-54F54C7157C1}" type="presParOf" srcId="{0FDCECB9-3557-B548-8C83-2F2856351C72}" destId="{E77B151F-DFF7-C34F-B95D-59908CA3B45C}" srcOrd="1" destOrd="0" presId="urn:microsoft.com/office/officeart/2008/layout/LinedList"/>
    <dgm:cxn modelId="{C423F138-3835-3A4E-BEC4-0C46ED91A322}" type="presParOf" srcId="{66C1144C-26AE-6246-AAB2-50D50DEF6DF5}" destId="{63120127-E69E-794C-8892-3082BCE1F248}" srcOrd="2" destOrd="0" presId="urn:microsoft.com/office/officeart/2008/layout/LinedList"/>
    <dgm:cxn modelId="{A102CFEE-85F7-B646-B4BA-0AC476AB13E7}" type="presParOf" srcId="{66C1144C-26AE-6246-AAB2-50D50DEF6DF5}" destId="{A6C6DB27-1FEA-C94A-B5F8-2A8F14EF99BA}" srcOrd="3" destOrd="0" presId="urn:microsoft.com/office/officeart/2008/layout/LinedList"/>
    <dgm:cxn modelId="{A5B14F76-8B50-DD4D-A05D-CD830F6D883D}" type="presParOf" srcId="{A6C6DB27-1FEA-C94A-B5F8-2A8F14EF99BA}" destId="{A54A487C-E103-7441-9536-D36706939516}" srcOrd="0" destOrd="0" presId="urn:microsoft.com/office/officeart/2008/layout/LinedList"/>
    <dgm:cxn modelId="{0DB13E69-7B5B-7540-8BCF-90627952F75C}" type="presParOf" srcId="{A6C6DB27-1FEA-C94A-B5F8-2A8F14EF99BA}" destId="{1FEFE930-0D9A-1D4F-B1CB-A67DFE91E4AB}" srcOrd="1" destOrd="0" presId="urn:microsoft.com/office/officeart/2008/layout/LinedList"/>
    <dgm:cxn modelId="{5051BFE0-D688-C641-9E61-599C6A5D049B}" type="presParOf" srcId="{66C1144C-26AE-6246-AAB2-50D50DEF6DF5}" destId="{8347C4FE-B0CD-1B46-936E-563DD6AC8316}" srcOrd="4" destOrd="0" presId="urn:microsoft.com/office/officeart/2008/layout/LinedList"/>
    <dgm:cxn modelId="{64B9AA43-59E2-674B-9ED6-AE44C42DB43C}" type="presParOf" srcId="{66C1144C-26AE-6246-AAB2-50D50DEF6DF5}" destId="{C08FDA72-9DD9-AE45-820C-BE5F9FC94A47}" srcOrd="5" destOrd="0" presId="urn:microsoft.com/office/officeart/2008/layout/LinedList"/>
    <dgm:cxn modelId="{22C73D29-1AB1-BF4F-97A2-22713B6A2D8A}" type="presParOf" srcId="{C08FDA72-9DD9-AE45-820C-BE5F9FC94A47}" destId="{D543B879-8F32-9445-BD78-FC541CC0B38D}" srcOrd="0" destOrd="0" presId="urn:microsoft.com/office/officeart/2008/layout/LinedList"/>
    <dgm:cxn modelId="{1E4BA237-8F45-8A4D-897B-9CFC88EDC90A}" type="presParOf" srcId="{C08FDA72-9DD9-AE45-820C-BE5F9FC94A47}" destId="{3DE2CA65-4465-DE4F-BE1D-403258B3836F}" srcOrd="1" destOrd="0" presId="urn:microsoft.com/office/officeart/2008/layout/LinedList"/>
    <dgm:cxn modelId="{BC49E74B-ED02-E74A-B8E8-F73E4FD6D66C}" type="presParOf" srcId="{66C1144C-26AE-6246-AAB2-50D50DEF6DF5}" destId="{3D05CAF5-B08B-A846-93E9-0314F0A37F3B}" srcOrd="6" destOrd="0" presId="urn:microsoft.com/office/officeart/2008/layout/LinedList"/>
    <dgm:cxn modelId="{A3A69B69-9BC2-2746-8759-1D5A1F9F3508}" type="presParOf" srcId="{66C1144C-26AE-6246-AAB2-50D50DEF6DF5}" destId="{FBAB0737-0FDA-9740-95F9-CD50E0CEB9F0}" srcOrd="7" destOrd="0" presId="urn:microsoft.com/office/officeart/2008/layout/LinedList"/>
    <dgm:cxn modelId="{D4A308AB-9C8F-9749-98D9-D273A12277E2}" type="presParOf" srcId="{FBAB0737-0FDA-9740-95F9-CD50E0CEB9F0}" destId="{6B302F40-C0C4-074F-AD1F-06EBB0138499}" srcOrd="0" destOrd="0" presId="urn:microsoft.com/office/officeart/2008/layout/LinedList"/>
    <dgm:cxn modelId="{1C5016A5-B84A-2848-AAF4-0F92C4825BE3}" type="presParOf" srcId="{FBAB0737-0FDA-9740-95F9-CD50E0CEB9F0}" destId="{25997F17-834F-BD40-8E1D-03C1C43D24EB}" srcOrd="1" destOrd="0" presId="urn:microsoft.com/office/officeart/2008/layout/LinedList"/>
    <dgm:cxn modelId="{35361B16-D7E6-D14E-8F14-EF63F907CC33}" type="presParOf" srcId="{66C1144C-26AE-6246-AAB2-50D50DEF6DF5}" destId="{67FA1BBA-3A44-6C43-95F8-F383276A6E44}" srcOrd="8" destOrd="0" presId="urn:microsoft.com/office/officeart/2008/layout/LinedList"/>
    <dgm:cxn modelId="{76674253-5873-F148-B893-867DD4D13C46}" type="presParOf" srcId="{66C1144C-26AE-6246-AAB2-50D50DEF6DF5}" destId="{F6966579-72BC-AD46-8EEB-909DC2D1D5A2}" srcOrd="9" destOrd="0" presId="urn:microsoft.com/office/officeart/2008/layout/LinedList"/>
    <dgm:cxn modelId="{E876AFDD-99B2-0843-9E56-71189C053B79}" type="presParOf" srcId="{F6966579-72BC-AD46-8EEB-909DC2D1D5A2}" destId="{AA9414A4-4D7A-174F-AFC7-A5C2F13D606F}" srcOrd="0" destOrd="0" presId="urn:microsoft.com/office/officeart/2008/layout/LinedList"/>
    <dgm:cxn modelId="{48BD23FE-8158-0A4C-AD08-2BA6F18FB0B0}" type="presParOf" srcId="{F6966579-72BC-AD46-8EEB-909DC2D1D5A2}" destId="{7A860BBF-7ED2-D849-861F-659ADF1CD1B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F6F726-5A58-8049-BE6D-520413417D23}">
      <dsp:nvSpPr>
        <dsp:cNvPr id="0" name=""/>
        <dsp:cNvSpPr/>
      </dsp:nvSpPr>
      <dsp:spPr>
        <a:xfrm>
          <a:off x="530" y="267820"/>
          <a:ext cx="575789" cy="575789"/>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P27</a:t>
          </a:r>
        </a:p>
      </dsp:txBody>
      <dsp:txXfrm>
        <a:off x="84852" y="352142"/>
        <a:ext cx="407145" cy="407145"/>
      </dsp:txXfrm>
    </dsp:sp>
    <dsp:sp modelId="{37F7D21D-830B-9B45-AE3A-23A0775FB9F1}">
      <dsp:nvSpPr>
        <dsp:cNvPr id="0" name=""/>
        <dsp:cNvSpPr/>
      </dsp:nvSpPr>
      <dsp:spPr>
        <a:xfrm>
          <a:off x="796339" y="432663"/>
          <a:ext cx="466439" cy="24610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796339" y="481884"/>
        <a:ext cx="392608" cy="147661"/>
      </dsp:txXfrm>
    </dsp:sp>
    <dsp:sp modelId="{19B67FDA-B835-3A48-9B7F-3BF8D1251FD3}">
      <dsp:nvSpPr>
        <dsp:cNvPr id="0" name=""/>
        <dsp:cNvSpPr/>
      </dsp:nvSpPr>
      <dsp:spPr>
        <a:xfrm>
          <a:off x="1456395" y="266566"/>
          <a:ext cx="578297" cy="578297"/>
        </a:xfrm>
        <a:prstGeom prst="ellipse">
          <a:avLst/>
        </a:prstGeom>
        <a:solidFill>
          <a:schemeClr val="accent2">
            <a:hueOff val="-1495069"/>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P27</a:t>
          </a:r>
        </a:p>
      </dsp:txBody>
      <dsp:txXfrm>
        <a:off x="1541085" y="351256"/>
        <a:ext cx="408917" cy="4089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F6F726-5A58-8049-BE6D-520413417D23}">
      <dsp:nvSpPr>
        <dsp:cNvPr id="0" name=""/>
        <dsp:cNvSpPr/>
      </dsp:nvSpPr>
      <dsp:spPr>
        <a:xfrm>
          <a:off x="459947" y="492"/>
          <a:ext cx="456408" cy="45640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P27</a:t>
          </a:r>
        </a:p>
      </dsp:txBody>
      <dsp:txXfrm>
        <a:off x="526786" y="67331"/>
        <a:ext cx="322730" cy="322730"/>
      </dsp:txXfrm>
    </dsp:sp>
    <dsp:sp modelId="{81D6B32C-5C0C-C246-9DEE-6F05B82F866D}">
      <dsp:nvSpPr>
        <dsp:cNvPr id="0" name=""/>
        <dsp:cNvSpPr/>
      </dsp:nvSpPr>
      <dsp:spPr>
        <a:xfrm>
          <a:off x="555792" y="493961"/>
          <a:ext cx="264716" cy="264716"/>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0880" y="595188"/>
        <a:ext cx="194540" cy="62262"/>
      </dsp:txXfrm>
    </dsp:sp>
    <dsp:sp modelId="{37BE6324-C36B-7D4C-A59A-65C2ED3A22ED}">
      <dsp:nvSpPr>
        <dsp:cNvPr id="0" name=""/>
        <dsp:cNvSpPr/>
      </dsp:nvSpPr>
      <dsp:spPr>
        <a:xfrm>
          <a:off x="459947" y="795738"/>
          <a:ext cx="456408" cy="456408"/>
        </a:xfrm>
        <a:prstGeom prst="ellipse">
          <a:avLst/>
        </a:prstGeom>
        <a:solidFill>
          <a:schemeClr val="accent2">
            <a:hueOff val="-747534"/>
            <a:satOff val="-209"/>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err="1"/>
            <a:t>P_Train</a:t>
          </a:r>
          <a:endParaRPr lang="en-US" sz="700" kern="1200" dirty="0"/>
        </a:p>
      </dsp:txBody>
      <dsp:txXfrm>
        <a:off x="526786" y="862577"/>
        <a:ext cx="322730" cy="322730"/>
      </dsp:txXfrm>
    </dsp:sp>
    <dsp:sp modelId="{37F7D21D-830B-9B45-AE3A-23A0775FB9F1}">
      <dsp:nvSpPr>
        <dsp:cNvPr id="0" name=""/>
        <dsp:cNvSpPr/>
      </dsp:nvSpPr>
      <dsp:spPr>
        <a:xfrm>
          <a:off x="984816" y="541428"/>
          <a:ext cx="145137" cy="169783"/>
        </a:xfrm>
        <a:prstGeom prst="rightArrow">
          <a:avLst>
            <a:gd name="adj1" fmla="val 60000"/>
            <a:gd name="adj2" fmla="val 50000"/>
          </a:avLst>
        </a:prstGeom>
        <a:solidFill>
          <a:schemeClr val="accent2">
            <a:hueOff val="-1495069"/>
            <a:satOff val="-418"/>
            <a:lumOff val="70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984816" y="575385"/>
        <a:ext cx="101596" cy="101869"/>
      </dsp:txXfrm>
    </dsp:sp>
    <dsp:sp modelId="{19B67FDA-B835-3A48-9B7F-3BF8D1251FD3}">
      <dsp:nvSpPr>
        <dsp:cNvPr id="0" name=""/>
        <dsp:cNvSpPr/>
      </dsp:nvSpPr>
      <dsp:spPr>
        <a:xfrm>
          <a:off x="1190200" y="304492"/>
          <a:ext cx="643654" cy="643654"/>
        </a:xfrm>
        <a:prstGeom prst="ellipse">
          <a:avLst/>
        </a:prstGeom>
        <a:solidFill>
          <a:schemeClr val="accent2">
            <a:hueOff val="-1495069"/>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P27</a:t>
          </a:r>
        </a:p>
      </dsp:txBody>
      <dsp:txXfrm>
        <a:off x="1284461" y="398753"/>
        <a:ext cx="455132" cy="4551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F6F726-5A58-8049-BE6D-520413417D23}">
      <dsp:nvSpPr>
        <dsp:cNvPr id="0" name=""/>
        <dsp:cNvSpPr/>
      </dsp:nvSpPr>
      <dsp:spPr>
        <a:xfrm>
          <a:off x="530" y="267820"/>
          <a:ext cx="575789" cy="575789"/>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P27</a:t>
          </a:r>
        </a:p>
      </dsp:txBody>
      <dsp:txXfrm>
        <a:off x="84852" y="352142"/>
        <a:ext cx="407145" cy="407145"/>
      </dsp:txXfrm>
    </dsp:sp>
    <dsp:sp modelId="{37F7D21D-830B-9B45-AE3A-23A0775FB9F1}">
      <dsp:nvSpPr>
        <dsp:cNvPr id="0" name=""/>
        <dsp:cNvSpPr/>
      </dsp:nvSpPr>
      <dsp:spPr>
        <a:xfrm>
          <a:off x="796339" y="432663"/>
          <a:ext cx="466439" cy="24610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796339" y="481884"/>
        <a:ext cx="392608" cy="147661"/>
      </dsp:txXfrm>
    </dsp:sp>
    <dsp:sp modelId="{19B67FDA-B835-3A48-9B7F-3BF8D1251FD3}">
      <dsp:nvSpPr>
        <dsp:cNvPr id="0" name=""/>
        <dsp:cNvSpPr/>
      </dsp:nvSpPr>
      <dsp:spPr>
        <a:xfrm>
          <a:off x="1456395" y="266566"/>
          <a:ext cx="578297" cy="578297"/>
        </a:xfrm>
        <a:prstGeom prst="ellipse">
          <a:avLst/>
        </a:prstGeom>
        <a:solidFill>
          <a:schemeClr val="accent2">
            <a:hueOff val="-1495069"/>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err="1"/>
            <a:t>P_Test</a:t>
          </a:r>
          <a:endParaRPr lang="en-US" sz="1000" kern="1200" dirty="0"/>
        </a:p>
      </dsp:txBody>
      <dsp:txXfrm>
        <a:off x="1541085" y="351256"/>
        <a:ext cx="408917" cy="4089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F6F726-5A58-8049-BE6D-520413417D23}">
      <dsp:nvSpPr>
        <dsp:cNvPr id="0" name=""/>
        <dsp:cNvSpPr/>
      </dsp:nvSpPr>
      <dsp:spPr>
        <a:xfrm>
          <a:off x="459947" y="492"/>
          <a:ext cx="456408" cy="45640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P27</a:t>
          </a:r>
        </a:p>
      </dsp:txBody>
      <dsp:txXfrm>
        <a:off x="526786" y="67331"/>
        <a:ext cx="322730" cy="322730"/>
      </dsp:txXfrm>
    </dsp:sp>
    <dsp:sp modelId="{81D6B32C-5C0C-C246-9DEE-6F05B82F866D}">
      <dsp:nvSpPr>
        <dsp:cNvPr id="0" name=""/>
        <dsp:cNvSpPr/>
      </dsp:nvSpPr>
      <dsp:spPr>
        <a:xfrm>
          <a:off x="555792" y="493961"/>
          <a:ext cx="264716" cy="264716"/>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0880" y="595188"/>
        <a:ext cx="194540" cy="62262"/>
      </dsp:txXfrm>
    </dsp:sp>
    <dsp:sp modelId="{37BE6324-C36B-7D4C-A59A-65C2ED3A22ED}">
      <dsp:nvSpPr>
        <dsp:cNvPr id="0" name=""/>
        <dsp:cNvSpPr/>
      </dsp:nvSpPr>
      <dsp:spPr>
        <a:xfrm>
          <a:off x="459947" y="795738"/>
          <a:ext cx="456408" cy="456408"/>
        </a:xfrm>
        <a:prstGeom prst="ellipse">
          <a:avLst/>
        </a:prstGeom>
        <a:solidFill>
          <a:schemeClr val="accent2">
            <a:hueOff val="-747534"/>
            <a:satOff val="-209"/>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err="1"/>
            <a:t>P_Train</a:t>
          </a:r>
          <a:endParaRPr lang="en-US" sz="700" kern="1200" dirty="0"/>
        </a:p>
      </dsp:txBody>
      <dsp:txXfrm>
        <a:off x="526786" y="862577"/>
        <a:ext cx="322730" cy="322730"/>
      </dsp:txXfrm>
    </dsp:sp>
    <dsp:sp modelId="{37F7D21D-830B-9B45-AE3A-23A0775FB9F1}">
      <dsp:nvSpPr>
        <dsp:cNvPr id="0" name=""/>
        <dsp:cNvSpPr/>
      </dsp:nvSpPr>
      <dsp:spPr>
        <a:xfrm>
          <a:off x="984816" y="541428"/>
          <a:ext cx="145137" cy="169783"/>
        </a:xfrm>
        <a:prstGeom prst="rightArrow">
          <a:avLst>
            <a:gd name="adj1" fmla="val 60000"/>
            <a:gd name="adj2" fmla="val 50000"/>
          </a:avLst>
        </a:prstGeom>
        <a:solidFill>
          <a:schemeClr val="accent2">
            <a:hueOff val="-1495069"/>
            <a:satOff val="-418"/>
            <a:lumOff val="70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984816" y="575385"/>
        <a:ext cx="101596" cy="101869"/>
      </dsp:txXfrm>
    </dsp:sp>
    <dsp:sp modelId="{19B67FDA-B835-3A48-9B7F-3BF8D1251FD3}">
      <dsp:nvSpPr>
        <dsp:cNvPr id="0" name=""/>
        <dsp:cNvSpPr/>
      </dsp:nvSpPr>
      <dsp:spPr>
        <a:xfrm>
          <a:off x="1190200" y="304492"/>
          <a:ext cx="643654" cy="643654"/>
        </a:xfrm>
        <a:prstGeom prst="ellipse">
          <a:avLst/>
        </a:prstGeom>
        <a:solidFill>
          <a:schemeClr val="accent2">
            <a:hueOff val="-1495069"/>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err="1"/>
            <a:t>P_Test</a:t>
          </a:r>
          <a:endParaRPr lang="en-US" sz="1100" kern="1200" dirty="0"/>
        </a:p>
      </dsp:txBody>
      <dsp:txXfrm>
        <a:off x="1284461" y="398753"/>
        <a:ext cx="455132" cy="4551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37DB0-544B-E042-9C2E-52F8F0B71385}">
      <dsp:nvSpPr>
        <dsp:cNvPr id="0" name=""/>
        <dsp:cNvSpPr/>
      </dsp:nvSpPr>
      <dsp:spPr>
        <a:xfrm>
          <a:off x="0" y="522"/>
          <a:ext cx="102412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2942A8-1866-8E42-9314-5D0B20394E51}">
      <dsp:nvSpPr>
        <dsp:cNvPr id="0" name=""/>
        <dsp:cNvSpPr/>
      </dsp:nvSpPr>
      <dsp:spPr>
        <a:xfrm>
          <a:off x="0" y="522"/>
          <a:ext cx="10241280" cy="85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Maybe using several previous values?</a:t>
          </a:r>
        </a:p>
      </dsp:txBody>
      <dsp:txXfrm>
        <a:off x="0" y="522"/>
        <a:ext cx="10241280" cy="855840"/>
      </dsp:txXfrm>
    </dsp:sp>
    <dsp:sp modelId="{63120127-E69E-794C-8892-3082BCE1F248}">
      <dsp:nvSpPr>
        <dsp:cNvPr id="0" name=""/>
        <dsp:cNvSpPr/>
      </dsp:nvSpPr>
      <dsp:spPr>
        <a:xfrm>
          <a:off x="0" y="856362"/>
          <a:ext cx="102412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4A487C-E103-7441-9536-D36706939516}">
      <dsp:nvSpPr>
        <dsp:cNvPr id="0" name=""/>
        <dsp:cNvSpPr/>
      </dsp:nvSpPr>
      <dsp:spPr>
        <a:xfrm>
          <a:off x="0" y="856362"/>
          <a:ext cx="10241280" cy="85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Different weighting?</a:t>
          </a:r>
        </a:p>
      </dsp:txBody>
      <dsp:txXfrm>
        <a:off x="0" y="856362"/>
        <a:ext cx="10241280" cy="855840"/>
      </dsp:txXfrm>
    </dsp:sp>
    <dsp:sp modelId="{8347C4FE-B0CD-1B46-936E-563DD6AC8316}">
      <dsp:nvSpPr>
        <dsp:cNvPr id="0" name=""/>
        <dsp:cNvSpPr/>
      </dsp:nvSpPr>
      <dsp:spPr>
        <a:xfrm>
          <a:off x="0" y="1712202"/>
          <a:ext cx="102412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43B879-8F32-9445-BD78-FC541CC0B38D}">
      <dsp:nvSpPr>
        <dsp:cNvPr id="0" name=""/>
        <dsp:cNvSpPr/>
      </dsp:nvSpPr>
      <dsp:spPr>
        <a:xfrm>
          <a:off x="0" y="1712202"/>
          <a:ext cx="10241280" cy="85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Smoothing?</a:t>
          </a:r>
        </a:p>
      </dsp:txBody>
      <dsp:txXfrm>
        <a:off x="0" y="1712202"/>
        <a:ext cx="10241280" cy="855840"/>
      </dsp:txXfrm>
    </dsp:sp>
    <dsp:sp modelId="{3D05CAF5-B08B-A846-93E9-0314F0A37F3B}">
      <dsp:nvSpPr>
        <dsp:cNvPr id="0" name=""/>
        <dsp:cNvSpPr/>
      </dsp:nvSpPr>
      <dsp:spPr>
        <a:xfrm>
          <a:off x="0" y="2568043"/>
          <a:ext cx="102412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302F40-C0C4-074F-AD1F-06EBB0138499}">
      <dsp:nvSpPr>
        <dsp:cNvPr id="0" name=""/>
        <dsp:cNvSpPr/>
      </dsp:nvSpPr>
      <dsp:spPr>
        <a:xfrm>
          <a:off x="0" y="2568043"/>
          <a:ext cx="10241280" cy="85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Combinging lags and seasonality?</a:t>
          </a:r>
        </a:p>
      </dsp:txBody>
      <dsp:txXfrm>
        <a:off x="0" y="2568043"/>
        <a:ext cx="10241280" cy="855840"/>
      </dsp:txXfrm>
    </dsp:sp>
    <dsp:sp modelId="{67FA1BBA-3A44-6C43-95F8-F383276A6E44}">
      <dsp:nvSpPr>
        <dsp:cNvPr id="0" name=""/>
        <dsp:cNvSpPr/>
      </dsp:nvSpPr>
      <dsp:spPr>
        <a:xfrm>
          <a:off x="0" y="3423883"/>
          <a:ext cx="102412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9414A4-4D7A-174F-AFC7-A5C2F13D606F}">
      <dsp:nvSpPr>
        <dsp:cNvPr id="0" name=""/>
        <dsp:cNvSpPr/>
      </dsp:nvSpPr>
      <dsp:spPr>
        <a:xfrm>
          <a:off x="0" y="3423883"/>
          <a:ext cx="10241280" cy="85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ym typeface="Wingdings" panose="05000000000000000000" pitchFamily="2" charset="2"/>
            </a:rPr>
            <a:t></a:t>
          </a:r>
          <a:r>
            <a:rPr lang="en-US" sz="2400" kern="1200" dirty="0"/>
            <a:t> That’s an </a:t>
          </a:r>
          <a:r>
            <a:rPr lang="en-US" sz="2400" kern="1200" dirty="0">
              <a:solidFill>
                <a:schemeClr val="bg1">
                  <a:lumMod val="50000"/>
                </a:schemeClr>
              </a:solidFill>
            </a:rPr>
            <a:t>(S)</a:t>
          </a:r>
          <a:r>
            <a:rPr lang="en-US" sz="2400" kern="1200" dirty="0">
              <a:solidFill>
                <a:srgbClr val="BD555D"/>
              </a:solidFill>
            </a:rPr>
            <a:t>ARIMA</a:t>
          </a:r>
          <a:r>
            <a:rPr lang="en-US" sz="2400" kern="1200" dirty="0"/>
            <a:t> model ;)</a:t>
          </a:r>
        </a:p>
      </dsp:txBody>
      <dsp:txXfrm>
        <a:off x="0" y="3423883"/>
        <a:ext cx="10241280" cy="855840"/>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26T15:09:12.25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0 605,'40'-53,"6"0,9 8,10-2,6 1,4 2,-5 6,-7 5,-12 7,-13 6,-8 3,-7 6,-4 3,-3 0,-5 1,1-2,0 0,3 0,-3 0,4 0,-1 2,2-1,-1 0,-2 2,2-2,-3 4,3-4,-3 3,0-2,3-1,0 2,-3 0,0-4,-3-3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26T15:09:19.00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1,'33'27,"-4"-1,-17-13,0 0,-1 0,0 1,1 2,3 3,4 1,1 3,-1 1,-3-3,1-1,-3-2,-4-5,-5 2,0 0,-2 0,4 1,-1-1,2 0,0-1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206A15-4B76-5C4C-9042-4048894F2829}" type="datetimeFigureOut">
              <a:rPr lang="en-US" smtClean="0"/>
              <a:t>2/18/25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CEC9FA-1578-BB4B-801C-C20CE7632F3B}" type="slidenum">
              <a:rPr lang="en-US" smtClean="0"/>
              <a:t>‹#›</a:t>
            </a:fld>
            <a:endParaRPr lang="en-US"/>
          </a:p>
        </p:txBody>
      </p:sp>
    </p:spTree>
    <p:extLst>
      <p:ext uri="{BB962C8B-B14F-4D97-AF65-F5344CB8AC3E}">
        <p14:creationId xmlns:p14="http://schemas.microsoft.com/office/powerpoint/2010/main" val="815545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CEC9FA-1578-BB4B-801C-C20CE7632F3B}" type="slidenum">
              <a:rPr lang="en-US" smtClean="0"/>
              <a:t>1</a:t>
            </a:fld>
            <a:endParaRPr lang="en-US"/>
          </a:p>
        </p:txBody>
      </p:sp>
    </p:spTree>
    <p:extLst>
      <p:ext uri="{BB962C8B-B14F-4D97-AF65-F5344CB8AC3E}">
        <p14:creationId xmlns:p14="http://schemas.microsoft.com/office/powerpoint/2010/main" val="150424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32a086003c6_7_4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7" name="Google Shape;507;g32a086003c6_7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2a086003c6_7_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1" name="Google Shape;521;g32a086003c6_7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32a086003c6_2_3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7" name="Google Shape;527;g32a086003c6_2_3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32a086003c6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4" name="Google Shape;534;g32a086003c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32a086003c6_0_2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2" name="Google Shape;542;g32a086003c6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2a086003c6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32a086003c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32a086003c6_0_11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5" name="Google Shape;565;g32a086003c6_0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32a086003c6_2_39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0" name="Google Shape;580;g32a086003c6_2_3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32a086003c6_2_40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6" name="Google Shape;586;g32a086003c6_2_4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2a086003c6_2_40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2" name="Google Shape;592;g32a086003c6_2_4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CEC9FA-1578-BB4B-801C-C20CE7632F3B}" type="slidenum">
              <a:rPr lang="en-US" smtClean="0"/>
              <a:t>3</a:t>
            </a:fld>
            <a:endParaRPr lang="en-US"/>
          </a:p>
        </p:txBody>
      </p:sp>
    </p:spTree>
    <p:extLst>
      <p:ext uri="{BB962C8B-B14F-4D97-AF65-F5344CB8AC3E}">
        <p14:creationId xmlns:p14="http://schemas.microsoft.com/office/powerpoint/2010/main" val="39609002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32a086003c6_2_41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g32a086003c6_2_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2a086003c6_2_36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7" name="Google Shape;607;g32a086003c6_2_3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CEC9FA-1578-BB4B-801C-C20CE7632F3B}" type="slidenum">
              <a:rPr lang="en-US" smtClean="0"/>
              <a:t>7</a:t>
            </a:fld>
            <a:endParaRPr lang="en-US"/>
          </a:p>
        </p:txBody>
      </p:sp>
    </p:spTree>
    <p:extLst>
      <p:ext uri="{BB962C8B-B14F-4D97-AF65-F5344CB8AC3E}">
        <p14:creationId xmlns:p14="http://schemas.microsoft.com/office/powerpoint/2010/main" val="3587321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CEC9FA-1578-BB4B-801C-C20CE7632F3B}" type="slidenum">
              <a:rPr lang="en-US" smtClean="0"/>
              <a:t>9</a:t>
            </a:fld>
            <a:endParaRPr lang="en-US"/>
          </a:p>
        </p:txBody>
      </p:sp>
    </p:spTree>
    <p:extLst>
      <p:ext uri="{BB962C8B-B14F-4D97-AF65-F5344CB8AC3E}">
        <p14:creationId xmlns:p14="http://schemas.microsoft.com/office/powerpoint/2010/main" val="1986531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CEC9FA-1578-BB4B-801C-C20CE7632F3B}" type="slidenum">
              <a:rPr lang="en-US" smtClean="0"/>
              <a:t>16</a:t>
            </a:fld>
            <a:endParaRPr lang="en-US"/>
          </a:p>
        </p:txBody>
      </p:sp>
    </p:spTree>
    <p:extLst>
      <p:ext uri="{BB962C8B-B14F-4D97-AF65-F5344CB8AC3E}">
        <p14:creationId xmlns:p14="http://schemas.microsoft.com/office/powerpoint/2010/main" val="3159680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32a086003c6_0_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1" name="Google Shape;461;g32a086003c6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32a086003c6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32a086003c6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2a086003c6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32a086003c6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32a086003c6_7_3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9" name="Google Shape;499;g32a086003c6_7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Tuesday, February 18, 2025</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244287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Tuesday, February 18, 2025</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88946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Tuesday, February 18, 2025</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969626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Tuesday, February 18, 2025</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08546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Tuesday, February 18, 2025</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000898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1849820"/>
            <a:ext cx="4846320" cy="42217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1849819"/>
            <a:ext cx="4846320" cy="42217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Tuesday, February 18, 2025</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06060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Tuesday, February 18, 2025</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413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Tuesday, February 18, 2025</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97976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Tuesday, February 18, 2025</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831375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Tuesday, February 18, 2025</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240273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Tuesday, February 18, 2025</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566619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907148"/>
          </a:xfrm>
          <a:prstGeom prst="rect">
            <a:avLst/>
          </a:prstGeom>
        </p:spPr>
        <p:txBody>
          <a:bodyPr vert="horz" lIns="0" tIns="0" rIns="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1791370"/>
            <a:ext cx="10241280" cy="4280246"/>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Tuesday, February 18, 2025</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392021274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lvl1pPr algn="l" defTabSz="914400" rtl="0" eaLnBrk="1" latinLnBrk="0" hangingPunct="1">
        <a:lnSpc>
          <a:spcPct val="100000"/>
        </a:lnSpc>
        <a:spcBef>
          <a:spcPct val="0"/>
        </a:spcBef>
        <a:buNone/>
        <a:defRPr sz="2800" b="1" i="0" kern="1200" cap="all" spc="300" baseline="0">
          <a:solidFill>
            <a:srgbClr val="CB7B93"/>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Data" Target="../diagrams/data3.xml"/><Relationship Id="rId18" Type="http://schemas.openxmlformats.org/officeDocument/2006/relationships/diagramData" Target="../diagrams/data4.xml"/><Relationship Id="rId3" Type="http://schemas.openxmlformats.org/officeDocument/2006/relationships/diagramLayout" Target="../diagrams/layout1.xml"/><Relationship Id="rId21" Type="http://schemas.openxmlformats.org/officeDocument/2006/relationships/diagramColors" Target="../diagrams/colors4.xml"/><Relationship Id="rId7" Type="http://schemas.openxmlformats.org/officeDocument/2006/relationships/diagramData" Target="../diagrams/data2.xml"/><Relationship Id="rId12" Type="http://schemas.openxmlformats.org/officeDocument/2006/relationships/image" Target="../media/image7.png"/><Relationship Id="rId17" Type="http://schemas.microsoft.com/office/2007/relationships/diagramDrawing" Target="../diagrams/drawing3.xml"/><Relationship Id="rId2" Type="http://schemas.openxmlformats.org/officeDocument/2006/relationships/diagramData" Target="../diagrams/data1.xml"/><Relationship Id="rId16" Type="http://schemas.openxmlformats.org/officeDocument/2006/relationships/diagramColors" Target="../diagrams/colors3.xml"/><Relationship Id="rId20" Type="http://schemas.openxmlformats.org/officeDocument/2006/relationships/diagramQuickStyle" Target="../diagrams/quickStyle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QuickStyle" Target="../diagrams/quickStyle3.xml"/><Relationship Id="rId10" Type="http://schemas.openxmlformats.org/officeDocument/2006/relationships/diagramColors" Target="../diagrams/colors2.xml"/><Relationship Id="rId19" Type="http://schemas.openxmlformats.org/officeDocument/2006/relationships/diagramLayout" Target="../diagrams/layout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Layout" Target="../diagrams/layout3.xml"/><Relationship Id="rId22" Type="http://schemas.microsoft.com/office/2007/relationships/diagramDrawing" Target="../diagrams/drawing4.xml"/></Relationships>
</file>

<file path=ppt/slides/_rels/slide15.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hyperlink" Target="https://data.mendeley.com/datasets/3hbcscwz44/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doi.org/10.1016/j.dib.2024.110559"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doi.org/10.48550/arXiv.2403.07815" TargetMode="External"/><Relationship Id="rId4" Type="http://schemas.openxmlformats.org/officeDocument/2006/relationships/hyperlink" Target="https://doi.org/10.1002/mpr.329"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1.png"/><Relationship Id="rId4" Type="http://schemas.openxmlformats.org/officeDocument/2006/relationships/customXml" Target="../ink/ink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6F292AA-C8DB-4CAA-97C9-456CF85406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ed blood cells suspended in mid-air">
            <a:extLst>
              <a:ext uri="{FF2B5EF4-FFF2-40B4-BE49-F238E27FC236}">
                <a16:creationId xmlns:a16="http://schemas.microsoft.com/office/drawing/2014/main" id="{814FEA06-F217-A4C4-7A4F-E1B4BF2FFA53}"/>
              </a:ext>
            </a:extLst>
          </p:cNvPr>
          <p:cNvPicPr>
            <a:picLocks noChangeAspect="1"/>
          </p:cNvPicPr>
          <p:nvPr/>
        </p:nvPicPr>
        <p:blipFill>
          <a:blip r:embed="rId3"/>
          <a:srcRect l="24508" r="33680"/>
          <a:stretch/>
        </p:blipFill>
        <p:spPr>
          <a:xfrm>
            <a:off x="-1" y="10"/>
            <a:ext cx="4587901" cy="6857990"/>
          </a:xfrm>
          <a:prstGeom prst="rect">
            <a:avLst/>
          </a:prstGeom>
        </p:spPr>
      </p:pic>
      <p:sp>
        <p:nvSpPr>
          <p:cNvPr id="11" name="Rectangle 10">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902" y="-429"/>
            <a:ext cx="7604097" cy="6857571"/>
          </a:xfrm>
          <a:prstGeom prst="rect">
            <a:avLst/>
          </a:prstGeom>
          <a:gradFill>
            <a:gsLst>
              <a:gs pos="0">
                <a:schemeClr val="accent6">
                  <a:lumMod val="75000"/>
                  <a:alpha val="73000"/>
                </a:schemeClr>
              </a:gs>
              <a:gs pos="100000">
                <a:schemeClr val="accent2"/>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901" y="0"/>
            <a:ext cx="7604097" cy="6858000"/>
          </a:xfrm>
          <a:prstGeom prst="rect">
            <a:avLst/>
          </a:prstGeom>
          <a:gradFill>
            <a:gsLst>
              <a:gs pos="0">
                <a:schemeClr val="accent5">
                  <a:alpha val="37000"/>
                </a:schemeClr>
              </a:gs>
              <a:gs pos="98000">
                <a:schemeClr val="accent2">
                  <a:alpha val="66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599847" y="4355164"/>
            <a:ext cx="7592151" cy="2502836"/>
          </a:xfrm>
          <a:prstGeom prst="rect">
            <a:avLst/>
          </a:prstGeom>
          <a:gradFill>
            <a:gsLst>
              <a:gs pos="22000">
                <a:schemeClr val="accent6">
                  <a:alpha val="39000"/>
                </a:schemeClr>
              </a:gs>
              <a:gs pos="82000">
                <a:schemeClr val="accent5">
                  <a:alpha val="19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256CF5B-1DAD-4912-86B9-FCA733692F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704304">
            <a:off x="6080918" y="830588"/>
            <a:ext cx="4998441" cy="4998441"/>
          </a:xfrm>
          <a:prstGeom prst="ellipse">
            <a:avLst/>
          </a:prstGeom>
          <a:gradFill>
            <a:gsLst>
              <a:gs pos="39000">
                <a:schemeClr val="accent4">
                  <a:lumMod val="20000"/>
                  <a:lumOff val="80000"/>
                  <a:alpha val="0"/>
                </a:schemeClr>
              </a:gs>
              <a:gs pos="100000">
                <a:schemeClr val="accent6">
                  <a:alpha val="18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3DAA16-DEEF-42F9-101F-C40BBFD8A77C}"/>
              </a:ext>
            </a:extLst>
          </p:cNvPr>
          <p:cNvSpPr>
            <a:spLocks noGrp="1"/>
          </p:cNvSpPr>
          <p:nvPr>
            <p:ph type="ctrTitle"/>
          </p:nvPr>
        </p:nvSpPr>
        <p:spPr>
          <a:xfrm>
            <a:off x="5275425" y="768485"/>
            <a:ext cx="6133656" cy="3169674"/>
          </a:xfrm>
        </p:spPr>
        <p:txBody>
          <a:bodyPr>
            <a:normAutofit/>
          </a:bodyPr>
          <a:lstStyle/>
          <a:p>
            <a:pPr algn="r"/>
            <a:r>
              <a:rPr lang="en-US" dirty="0">
                <a:solidFill>
                  <a:schemeClr val="bg1"/>
                </a:solidFill>
              </a:rPr>
              <a:t>Blood Glucose Prediction</a:t>
            </a:r>
          </a:p>
        </p:txBody>
      </p:sp>
      <p:sp>
        <p:nvSpPr>
          <p:cNvPr id="3" name="Subtitle 2">
            <a:extLst>
              <a:ext uri="{FF2B5EF4-FFF2-40B4-BE49-F238E27FC236}">
                <a16:creationId xmlns:a16="http://schemas.microsoft.com/office/drawing/2014/main" id="{00DB53D3-3F59-054A-B854-B22B68BE84D9}"/>
              </a:ext>
            </a:extLst>
          </p:cNvPr>
          <p:cNvSpPr>
            <a:spLocks noGrp="1"/>
          </p:cNvSpPr>
          <p:nvPr>
            <p:ph type="subTitle" idx="1"/>
          </p:nvPr>
        </p:nvSpPr>
        <p:spPr>
          <a:xfrm>
            <a:off x="5862918" y="4793128"/>
            <a:ext cx="5462494" cy="1141157"/>
          </a:xfrm>
        </p:spPr>
        <p:txBody>
          <a:bodyPr>
            <a:normAutofit fontScale="77500" lnSpcReduction="20000"/>
          </a:bodyPr>
          <a:lstStyle/>
          <a:p>
            <a:pPr algn="r"/>
            <a:r>
              <a:rPr lang="en-US" sz="1400" cap="none" spc="300" dirty="0" err="1">
                <a:solidFill>
                  <a:schemeClr val="bg1"/>
                </a:solidFill>
              </a:rPr>
              <a:t>Opencampus</a:t>
            </a:r>
            <a:r>
              <a:rPr lang="en-US" sz="1400" cap="none" spc="300" dirty="0">
                <a:solidFill>
                  <a:schemeClr val="bg1"/>
                </a:solidFill>
              </a:rPr>
              <a:t> - Advanced Time Series</a:t>
            </a:r>
          </a:p>
          <a:p>
            <a:pPr algn="r"/>
            <a:r>
              <a:rPr lang="en-US" sz="1400" cap="none" spc="300" dirty="0" err="1">
                <a:solidFill>
                  <a:schemeClr val="bg1"/>
                </a:solidFill>
              </a:rPr>
              <a:t>WiSe</a:t>
            </a:r>
            <a:r>
              <a:rPr lang="en-US" sz="1400" cap="none" spc="300" dirty="0">
                <a:solidFill>
                  <a:schemeClr val="bg1"/>
                </a:solidFill>
              </a:rPr>
              <a:t> 24/25</a:t>
            </a:r>
          </a:p>
          <a:p>
            <a:pPr algn="r"/>
            <a:r>
              <a:rPr lang="en-US" sz="1400" cap="none" spc="300" dirty="0">
                <a:solidFill>
                  <a:schemeClr val="bg1"/>
                </a:solidFill>
              </a:rPr>
              <a:t>Anna Dahlhaus, Christopher Kunze, </a:t>
            </a:r>
            <a:br>
              <a:rPr lang="en-US" sz="1400" cap="none" spc="300" dirty="0">
                <a:solidFill>
                  <a:schemeClr val="bg1"/>
                </a:solidFill>
              </a:rPr>
            </a:br>
            <a:r>
              <a:rPr lang="en-US" sz="1400" cap="none" spc="300" dirty="0">
                <a:solidFill>
                  <a:schemeClr val="bg1"/>
                </a:solidFill>
              </a:rPr>
              <a:t>Tim </a:t>
            </a:r>
            <a:r>
              <a:rPr lang="en-US" sz="1400" cap="none" spc="300" dirty="0" err="1">
                <a:solidFill>
                  <a:schemeClr val="bg1"/>
                </a:solidFill>
              </a:rPr>
              <a:t>Oldörp</a:t>
            </a:r>
            <a:r>
              <a:rPr lang="en-US" sz="1400" cap="none" spc="300" dirty="0">
                <a:solidFill>
                  <a:schemeClr val="bg1"/>
                </a:solidFill>
              </a:rPr>
              <a:t>, Leo Simak</a:t>
            </a:r>
          </a:p>
          <a:p>
            <a:pPr algn="r"/>
            <a:endParaRPr lang="en-US" sz="1400" cap="none" dirty="0">
              <a:solidFill>
                <a:schemeClr val="bg1"/>
              </a:solidFill>
            </a:endParaRPr>
          </a:p>
        </p:txBody>
      </p:sp>
    </p:spTree>
    <p:extLst>
      <p:ext uri="{BB962C8B-B14F-4D97-AF65-F5344CB8AC3E}">
        <p14:creationId xmlns:p14="http://schemas.microsoft.com/office/powerpoint/2010/main" val="269221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0" nodeType="withEffect">
                                  <p:stCondLst>
                                    <p:cond delay="1500"/>
                                  </p:stCondLst>
                                  <p:iterate>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700"/>
                                        <p:tgtEl>
                                          <p:spTgt spid="3">
                                            <p:txEl>
                                              <p:pRg st="1" end="1"/>
                                            </p:txEl>
                                          </p:spTgt>
                                        </p:tgtEl>
                                      </p:cBhvr>
                                    </p:animEffect>
                                  </p:childTnLst>
                                </p:cTn>
                              </p:par>
                              <p:par>
                                <p:cTn id="14" presetID="10" presetClass="entr" presetSubtype="0" fill="hold" grpId="0" nodeType="withEffect">
                                  <p:stCondLst>
                                    <p:cond delay="1500"/>
                                  </p:stCondLst>
                                  <p:iterate>
                                    <p:tmPct val="10000"/>
                                  </p:iterate>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9C53F8DC-E65E-42A4-ABA3-AB41274F3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54C0AB-C443-08F1-13B8-B02127DFE3CB}"/>
              </a:ext>
            </a:extLst>
          </p:cNvPr>
          <p:cNvSpPr>
            <a:spLocks noGrp="1"/>
          </p:cNvSpPr>
          <p:nvPr>
            <p:ph type="title"/>
          </p:nvPr>
        </p:nvSpPr>
        <p:spPr>
          <a:xfrm>
            <a:off x="872799" y="446571"/>
            <a:ext cx="5231083" cy="823077"/>
          </a:xfrm>
        </p:spPr>
        <p:txBody>
          <a:bodyPr anchor="b">
            <a:normAutofit/>
          </a:bodyPr>
          <a:lstStyle/>
          <a:p>
            <a:r>
              <a:rPr lang="en-US" dirty="0"/>
              <a:t>Interpolated data</a:t>
            </a:r>
          </a:p>
        </p:txBody>
      </p:sp>
      <p:sp>
        <p:nvSpPr>
          <p:cNvPr id="3" name="Content Placeholder 2">
            <a:extLst>
              <a:ext uri="{FF2B5EF4-FFF2-40B4-BE49-F238E27FC236}">
                <a16:creationId xmlns:a16="http://schemas.microsoft.com/office/drawing/2014/main" id="{7CF3DE16-D46C-58FD-A331-2A4003343FCC}"/>
              </a:ext>
            </a:extLst>
          </p:cNvPr>
          <p:cNvSpPr>
            <a:spLocks noGrp="1"/>
          </p:cNvSpPr>
          <p:nvPr>
            <p:ph idx="1"/>
          </p:nvPr>
        </p:nvSpPr>
        <p:spPr>
          <a:xfrm>
            <a:off x="824702" y="1640438"/>
            <a:ext cx="5271297" cy="2941346"/>
          </a:xfrm>
        </p:spPr>
        <p:txBody>
          <a:bodyPr>
            <a:normAutofit/>
          </a:bodyPr>
          <a:lstStyle/>
          <a:p>
            <a:r>
              <a:rPr lang="en-US" sz="1600" dirty="0"/>
              <a:t>Missing data were not marked but either set to zero (carb, insulin, steps, calories)  or linearly interpolated (heart rate, glucose)</a:t>
            </a:r>
          </a:p>
          <a:p>
            <a:r>
              <a:rPr lang="en-US" sz="1600" dirty="0"/>
              <a:t>Detected using smoothing threshold (2</a:t>
            </a:r>
            <a:r>
              <a:rPr lang="en-US" sz="1600" baseline="30000" dirty="0"/>
              <a:t>nd</a:t>
            </a:r>
            <a:r>
              <a:rPr lang="en-US" sz="1600" dirty="0"/>
              <a:t> derivative)</a:t>
            </a:r>
          </a:p>
          <a:p>
            <a:r>
              <a:rPr lang="en-US" sz="1600" i="1" dirty="0"/>
              <a:t>“Multiple Imputation with Chained Equations” </a:t>
            </a:r>
            <a:r>
              <a:rPr lang="en-US" sz="1600" dirty="0"/>
              <a:t>was used to impute missing heart rate measurements</a:t>
            </a:r>
          </a:p>
          <a:p>
            <a:r>
              <a:rPr lang="en-US" sz="1600" dirty="0"/>
              <a:t>Glucose imputation: Mean value</a:t>
            </a:r>
          </a:p>
        </p:txBody>
      </p:sp>
      <p:pic>
        <p:nvPicPr>
          <p:cNvPr id="4098" name="Picture 2">
            <a:extLst>
              <a:ext uri="{FF2B5EF4-FFF2-40B4-BE49-F238E27FC236}">
                <a16:creationId xmlns:a16="http://schemas.microsoft.com/office/drawing/2014/main" id="{8F752EE3-F1AB-3FA0-C189-4824F98BD62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87287" y="0"/>
            <a:ext cx="5834681" cy="3106968"/>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3808F57C-E98A-4053-BD3D-4D04986CB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3DD8121B-71ED-41BD-AA7C-9E5609999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a:extLst>
              <a:ext uri="{FF2B5EF4-FFF2-40B4-BE49-F238E27FC236}">
                <a16:creationId xmlns:a16="http://schemas.microsoft.com/office/drawing/2014/main" id="{D674D48E-4EA1-8431-4A22-2E867D53A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398" y="3106968"/>
            <a:ext cx="5844570" cy="308894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6BBFB07C-E9F7-EAA9-A822-2A688E803722}"/>
              </a:ext>
            </a:extLst>
          </p:cNvPr>
          <p:cNvGrpSpPr/>
          <p:nvPr/>
        </p:nvGrpSpPr>
        <p:grpSpPr>
          <a:xfrm>
            <a:off x="794733" y="4316820"/>
            <a:ext cx="5487551" cy="1846522"/>
            <a:chOff x="794733" y="4316820"/>
            <a:chExt cx="5487551" cy="1846522"/>
          </a:xfrm>
        </p:grpSpPr>
        <p:pic>
          <p:nvPicPr>
            <p:cNvPr id="5" name="Picture 4">
              <a:extLst>
                <a:ext uri="{FF2B5EF4-FFF2-40B4-BE49-F238E27FC236}">
                  <a16:creationId xmlns:a16="http://schemas.microsoft.com/office/drawing/2014/main" id="{CAA8DBAE-0FF1-A2FA-C4F0-448C469D9825}"/>
                </a:ext>
              </a:extLst>
            </p:cNvPr>
            <p:cNvPicPr>
              <a:picLocks noChangeAspect="1"/>
            </p:cNvPicPr>
            <p:nvPr/>
          </p:nvPicPr>
          <p:blipFill>
            <a:blip r:embed="rId4"/>
            <a:stretch>
              <a:fillRect/>
            </a:stretch>
          </p:blipFill>
          <p:spPr>
            <a:xfrm>
              <a:off x="794733" y="4316820"/>
              <a:ext cx="5487551" cy="1846522"/>
            </a:xfrm>
            <a:prstGeom prst="rect">
              <a:avLst/>
            </a:prstGeom>
          </p:spPr>
        </p:pic>
        <p:pic>
          <p:nvPicPr>
            <p:cNvPr id="8" name="Picture 7">
              <a:extLst>
                <a:ext uri="{FF2B5EF4-FFF2-40B4-BE49-F238E27FC236}">
                  <a16:creationId xmlns:a16="http://schemas.microsoft.com/office/drawing/2014/main" id="{A574FEE9-E630-2B60-3CC0-6E8B05D63CF9}"/>
                </a:ext>
              </a:extLst>
            </p:cNvPr>
            <p:cNvPicPr>
              <a:picLocks noChangeAspect="1"/>
            </p:cNvPicPr>
            <p:nvPr/>
          </p:nvPicPr>
          <p:blipFill>
            <a:blip r:embed="rId5"/>
            <a:stretch>
              <a:fillRect/>
            </a:stretch>
          </p:blipFill>
          <p:spPr>
            <a:xfrm>
              <a:off x="1053417" y="5586468"/>
              <a:ext cx="925568" cy="277041"/>
            </a:xfrm>
            <a:prstGeom prst="rect">
              <a:avLst/>
            </a:prstGeom>
          </p:spPr>
        </p:pic>
      </p:grpSp>
    </p:spTree>
    <p:extLst>
      <p:ext uri="{BB962C8B-B14F-4D97-AF65-F5344CB8AC3E}">
        <p14:creationId xmlns:p14="http://schemas.microsoft.com/office/powerpoint/2010/main" val="1731428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6AD14-9745-38A5-4C87-179761FE8447}"/>
              </a:ext>
            </a:extLst>
          </p:cNvPr>
          <p:cNvSpPr>
            <a:spLocks noGrp="1"/>
          </p:cNvSpPr>
          <p:nvPr>
            <p:ph type="title"/>
          </p:nvPr>
        </p:nvSpPr>
        <p:spPr>
          <a:xfrm>
            <a:off x="768264" y="786384"/>
            <a:ext cx="5792024" cy="907148"/>
          </a:xfrm>
        </p:spPr>
        <p:txBody>
          <a:bodyPr/>
          <a:lstStyle/>
          <a:p>
            <a:r>
              <a:rPr lang="en-US" dirty="0"/>
              <a:t>Feature Correlation</a:t>
            </a:r>
          </a:p>
        </p:txBody>
      </p:sp>
      <p:pic>
        <p:nvPicPr>
          <p:cNvPr id="4" name="Picture 2">
            <a:extLst>
              <a:ext uri="{FF2B5EF4-FFF2-40B4-BE49-F238E27FC236}">
                <a16:creationId xmlns:a16="http://schemas.microsoft.com/office/drawing/2014/main" id="{10F74F8B-3AD9-288F-951D-0FD58A907063}"/>
              </a:ext>
            </a:extLst>
          </p:cNvPr>
          <p:cNvPicPr>
            <a:picLocks noChangeAspect="1" noChangeArrowheads="1"/>
          </p:cNvPicPr>
          <p:nvPr/>
        </p:nvPicPr>
        <p:blipFill>
          <a:blip r:embed="rId2"/>
          <a:srcRect/>
          <a:stretch/>
        </p:blipFill>
        <p:spPr bwMode="auto">
          <a:xfrm>
            <a:off x="6096000" y="1055429"/>
            <a:ext cx="5953063" cy="501618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8F08EFCF-4FF1-B3BE-A623-6AD1D9D59F93}"/>
              </a:ext>
            </a:extLst>
          </p:cNvPr>
          <p:cNvSpPr>
            <a:spLocks noGrp="1"/>
          </p:cNvSpPr>
          <p:nvPr>
            <p:ph idx="1"/>
          </p:nvPr>
        </p:nvSpPr>
        <p:spPr>
          <a:xfrm>
            <a:off x="839972" y="1791370"/>
            <a:ext cx="5103628" cy="4280246"/>
          </a:xfrm>
        </p:spPr>
        <p:txBody>
          <a:bodyPr>
            <a:normAutofit/>
          </a:bodyPr>
          <a:lstStyle/>
          <a:p>
            <a:r>
              <a:rPr lang="en-US" dirty="0"/>
              <a:t>Some features are strongly correlated</a:t>
            </a:r>
          </a:p>
          <a:p>
            <a:pPr lvl="1"/>
            <a:r>
              <a:rPr lang="en-US" dirty="0"/>
              <a:t>Bolus insulin is given before meals and is thus dependent on carb input</a:t>
            </a:r>
          </a:p>
          <a:p>
            <a:pPr lvl="1"/>
            <a:r>
              <a:rPr lang="en-US" dirty="0"/>
              <a:t>Burned calories, heart rate and steps were all measured using a fitness tracker. Burned calories were properly approximated using heart rate and steps</a:t>
            </a:r>
          </a:p>
          <a:p>
            <a:r>
              <a:rPr lang="en-US" dirty="0">
                <a:solidFill>
                  <a:schemeClr val="bg1">
                    <a:lumMod val="50000"/>
                  </a:schemeClr>
                </a:solidFill>
              </a:rPr>
              <a:t>Only linear dependence captured </a:t>
            </a:r>
          </a:p>
        </p:txBody>
      </p:sp>
    </p:spTree>
    <p:extLst>
      <p:ext uri="{BB962C8B-B14F-4D97-AF65-F5344CB8AC3E}">
        <p14:creationId xmlns:p14="http://schemas.microsoft.com/office/powerpoint/2010/main" val="1866412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15FF-B9B5-203F-DB91-05A0C2048D0C}"/>
              </a:ext>
            </a:extLst>
          </p:cNvPr>
          <p:cNvSpPr>
            <a:spLocks noGrp="1"/>
          </p:cNvSpPr>
          <p:nvPr>
            <p:ph type="title"/>
          </p:nvPr>
        </p:nvSpPr>
        <p:spPr/>
        <p:txBody>
          <a:bodyPr/>
          <a:lstStyle/>
          <a:p>
            <a:r>
              <a:rPr lang="en-US" dirty="0"/>
              <a:t>Feature selection</a:t>
            </a:r>
          </a:p>
        </p:txBody>
      </p:sp>
      <p:sp>
        <p:nvSpPr>
          <p:cNvPr id="3" name="Content Placeholder 2">
            <a:extLst>
              <a:ext uri="{FF2B5EF4-FFF2-40B4-BE49-F238E27FC236}">
                <a16:creationId xmlns:a16="http://schemas.microsoft.com/office/drawing/2014/main" id="{A96F5052-92B3-ACAE-16C9-3727D2525863}"/>
              </a:ext>
            </a:extLst>
          </p:cNvPr>
          <p:cNvSpPr>
            <a:spLocks noGrp="1"/>
          </p:cNvSpPr>
          <p:nvPr>
            <p:ph idx="1"/>
          </p:nvPr>
        </p:nvSpPr>
        <p:spPr>
          <a:xfrm>
            <a:off x="1371600" y="1791370"/>
            <a:ext cx="10241280" cy="2344695"/>
          </a:xfrm>
        </p:spPr>
        <p:txBody>
          <a:bodyPr>
            <a:normAutofit fontScale="92500" lnSpcReduction="20000"/>
          </a:bodyPr>
          <a:lstStyle/>
          <a:p>
            <a:r>
              <a:rPr lang="en-US" dirty="0"/>
              <a:t>Carb input removed</a:t>
            </a:r>
          </a:p>
          <a:p>
            <a:pPr lvl="1">
              <a:buFont typeface="Wingdings" pitchFamily="2" charset="2"/>
              <a:buChar char="à"/>
            </a:pPr>
            <a:r>
              <a:rPr lang="en-US" dirty="0">
                <a:sym typeface="Wingdings" pitchFamily="2" charset="2"/>
              </a:rPr>
              <a:t> Strong correlation with bolus insulin but worse data quality</a:t>
            </a:r>
          </a:p>
          <a:p>
            <a:r>
              <a:rPr lang="en-US" dirty="0"/>
              <a:t>Steps removed</a:t>
            </a:r>
          </a:p>
          <a:p>
            <a:pPr lvl="1">
              <a:buFont typeface="Wingdings" pitchFamily="2" charset="2"/>
              <a:buChar char="à"/>
            </a:pPr>
            <a:r>
              <a:rPr lang="en-US" dirty="0">
                <a:sym typeface="Wingdings" pitchFamily="2" charset="2"/>
              </a:rPr>
              <a:t> Strong correlation with burned calories (basis of approximation)</a:t>
            </a:r>
          </a:p>
          <a:p>
            <a:r>
              <a:rPr lang="en-US" dirty="0">
                <a:sym typeface="Wingdings" pitchFamily="2" charset="2"/>
              </a:rPr>
              <a:t>New feature </a:t>
            </a:r>
            <a:r>
              <a:rPr lang="en-US" dirty="0" err="1">
                <a:sym typeface="Wingdings" pitchFamily="2" charset="2"/>
              </a:rPr>
              <a:t>time_of_day</a:t>
            </a:r>
            <a:r>
              <a:rPr lang="en-US" dirty="0">
                <a:sym typeface="Wingdings" pitchFamily="2" charset="2"/>
              </a:rPr>
              <a:t>: sin/cos encoded</a:t>
            </a:r>
          </a:p>
          <a:p>
            <a:pPr marL="457200" lvl="1" indent="0">
              <a:buNone/>
            </a:pPr>
            <a:r>
              <a:rPr lang="en-US" dirty="0">
                <a:sym typeface="Wingdings" pitchFamily="2" charset="2"/>
              </a:rPr>
              <a:t> To capture circadian rhythm </a:t>
            </a:r>
          </a:p>
          <a:p>
            <a:pPr lvl="1">
              <a:buFont typeface="Wingdings" pitchFamily="2" charset="2"/>
              <a:buChar char="à"/>
            </a:pPr>
            <a:endParaRPr lang="en-US" dirty="0">
              <a:sym typeface="Wingdings" pitchFamily="2" charset="2"/>
            </a:endParaRPr>
          </a:p>
          <a:p>
            <a:pPr marL="0" indent="0">
              <a:buNone/>
            </a:pPr>
            <a:endParaRPr lang="en-US" dirty="0">
              <a:sym typeface="Wingdings" pitchFamily="2" charset="2"/>
            </a:endParaRPr>
          </a:p>
          <a:p>
            <a:pPr marL="0" indent="0">
              <a:buNone/>
            </a:pPr>
            <a:endParaRPr lang="en-US" dirty="0"/>
          </a:p>
        </p:txBody>
      </p:sp>
      <p:grpSp>
        <p:nvGrpSpPr>
          <p:cNvPr id="6" name="Group 5">
            <a:extLst>
              <a:ext uri="{FF2B5EF4-FFF2-40B4-BE49-F238E27FC236}">
                <a16:creationId xmlns:a16="http://schemas.microsoft.com/office/drawing/2014/main" id="{D8A7F164-B37A-97E4-7B3E-4996E4F1746A}"/>
              </a:ext>
            </a:extLst>
          </p:cNvPr>
          <p:cNvGrpSpPr/>
          <p:nvPr/>
        </p:nvGrpSpPr>
        <p:grpSpPr>
          <a:xfrm>
            <a:off x="378565" y="4149362"/>
            <a:ext cx="5447096" cy="2145118"/>
            <a:chOff x="7523644" y="690592"/>
            <a:chExt cx="4468110" cy="1510347"/>
          </a:xfrm>
        </p:grpSpPr>
        <p:pic>
          <p:nvPicPr>
            <p:cNvPr id="4" name="Picture 3">
              <a:extLst>
                <a:ext uri="{FF2B5EF4-FFF2-40B4-BE49-F238E27FC236}">
                  <a16:creationId xmlns:a16="http://schemas.microsoft.com/office/drawing/2014/main" id="{FF80571E-D171-6A73-2703-FA4C892E52C9}"/>
                </a:ext>
              </a:extLst>
            </p:cNvPr>
            <p:cNvPicPr>
              <a:picLocks noChangeAspect="1"/>
            </p:cNvPicPr>
            <p:nvPr/>
          </p:nvPicPr>
          <p:blipFill>
            <a:blip r:embed="rId2"/>
            <a:stretch>
              <a:fillRect/>
            </a:stretch>
          </p:blipFill>
          <p:spPr>
            <a:xfrm>
              <a:off x="7523644" y="690592"/>
              <a:ext cx="4468110" cy="1510347"/>
            </a:xfrm>
            <a:prstGeom prst="rect">
              <a:avLst/>
            </a:prstGeom>
          </p:spPr>
        </p:pic>
        <p:pic>
          <p:nvPicPr>
            <p:cNvPr id="5" name="Picture 4">
              <a:extLst>
                <a:ext uri="{FF2B5EF4-FFF2-40B4-BE49-F238E27FC236}">
                  <a16:creationId xmlns:a16="http://schemas.microsoft.com/office/drawing/2014/main" id="{2A9013E9-2C5D-852A-91E3-4B2C3BB305BD}"/>
                </a:ext>
              </a:extLst>
            </p:cNvPr>
            <p:cNvPicPr>
              <a:picLocks noChangeAspect="1"/>
            </p:cNvPicPr>
            <p:nvPr/>
          </p:nvPicPr>
          <p:blipFill>
            <a:blip r:embed="rId3"/>
            <a:stretch>
              <a:fillRect/>
            </a:stretch>
          </p:blipFill>
          <p:spPr>
            <a:xfrm>
              <a:off x="10820400" y="743852"/>
              <a:ext cx="1093382" cy="308999"/>
            </a:xfrm>
            <a:prstGeom prst="rect">
              <a:avLst/>
            </a:prstGeom>
          </p:spPr>
        </p:pic>
      </p:grpSp>
      <p:grpSp>
        <p:nvGrpSpPr>
          <p:cNvPr id="11" name="Group 10">
            <a:extLst>
              <a:ext uri="{FF2B5EF4-FFF2-40B4-BE49-F238E27FC236}">
                <a16:creationId xmlns:a16="http://schemas.microsoft.com/office/drawing/2014/main" id="{70591562-662A-4839-3C0B-95C6F69AE83B}"/>
              </a:ext>
            </a:extLst>
          </p:cNvPr>
          <p:cNvGrpSpPr/>
          <p:nvPr/>
        </p:nvGrpSpPr>
        <p:grpSpPr>
          <a:xfrm>
            <a:off x="5825661" y="4225006"/>
            <a:ext cx="6125143" cy="1844749"/>
            <a:chOff x="5825661" y="3810331"/>
            <a:chExt cx="6125143" cy="1844749"/>
          </a:xfrm>
        </p:grpSpPr>
        <p:pic>
          <p:nvPicPr>
            <p:cNvPr id="9" name="Picture 8">
              <a:extLst>
                <a:ext uri="{FF2B5EF4-FFF2-40B4-BE49-F238E27FC236}">
                  <a16:creationId xmlns:a16="http://schemas.microsoft.com/office/drawing/2014/main" id="{1221C70D-3EF9-7D0F-231A-9558F4D4A1EB}"/>
                </a:ext>
              </a:extLst>
            </p:cNvPr>
            <p:cNvPicPr>
              <a:picLocks noChangeAspect="1"/>
            </p:cNvPicPr>
            <p:nvPr/>
          </p:nvPicPr>
          <p:blipFill>
            <a:blip r:embed="rId4"/>
            <a:stretch>
              <a:fillRect/>
            </a:stretch>
          </p:blipFill>
          <p:spPr>
            <a:xfrm>
              <a:off x="5825661" y="3810331"/>
              <a:ext cx="6125143" cy="1844749"/>
            </a:xfrm>
            <a:prstGeom prst="rect">
              <a:avLst/>
            </a:prstGeom>
          </p:spPr>
        </p:pic>
        <p:pic>
          <p:nvPicPr>
            <p:cNvPr id="10" name="Picture 9">
              <a:extLst>
                <a:ext uri="{FF2B5EF4-FFF2-40B4-BE49-F238E27FC236}">
                  <a16:creationId xmlns:a16="http://schemas.microsoft.com/office/drawing/2014/main" id="{5128CD17-8001-2D2D-A3B0-7F66AF6888AE}"/>
                </a:ext>
              </a:extLst>
            </p:cNvPr>
            <p:cNvPicPr>
              <a:picLocks noChangeAspect="1"/>
            </p:cNvPicPr>
            <p:nvPr/>
          </p:nvPicPr>
          <p:blipFill>
            <a:blip r:embed="rId5"/>
            <a:stretch>
              <a:fillRect/>
            </a:stretch>
          </p:blipFill>
          <p:spPr>
            <a:xfrm>
              <a:off x="10809731" y="3873674"/>
              <a:ext cx="993377" cy="409855"/>
            </a:xfrm>
            <a:prstGeom prst="rect">
              <a:avLst/>
            </a:prstGeom>
          </p:spPr>
        </p:pic>
      </p:grpSp>
    </p:spTree>
    <p:extLst>
      <p:ext uri="{BB962C8B-B14F-4D97-AF65-F5344CB8AC3E}">
        <p14:creationId xmlns:p14="http://schemas.microsoft.com/office/powerpoint/2010/main" val="4273667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13C1A-B8D9-3096-5B42-04A6D294BC77}"/>
              </a:ext>
            </a:extLst>
          </p:cNvPr>
          <p:cNvSpPr>
            <a:spLocks noGrp="1"/>
          </p:cNvSpPr>
          <p:nvPr>
            <p:ph type="title"/>
          </p:nvPr>
        </p:nvSpPr>
        <p:spPr>
          <a:xfrm>
            <a:off x="797442" y="795528"/>
            <a:ext cx="10815438" cy="907148"/>
          </a:xfrm>
        </p:spPr>
        <p:txBody>
          <a:bodyPr/>
          <a:lstStyle/>
          <a:p>
            <a:r>
              <a:rPr lang="en-US" dirty="0"/>
              <a:t>Split patients on big gaps?</a:t>
            </a:r>
          </a:p>
        </p:txBody>
      </p:sp>
      <p:sp>
        <p:nvSpPr>
          <p:cNvPr id="3" name="Content Placeholder 2">
            <a:extLst>
              <a:ext uri="{FF2B5EF4-FFF2-40B4-BE49-F238E27FC236}">
                <a16:creationId xmlns:a16="http://schemas.microsoft.com/office/drawing/2014/main" id="{355994C6-9017-66B8-621B-F212383E51F4}"/>
              </a:ext>
            </a:extLst>
          </p:cNvPr>
          <p:cNvSpPr>
            <a:spLocks noGrp="1"/>
          </p:cNvSpPr>
          <p:nvPr>
            <p:ph idx="1"/>
          </p:nvPr>
        </p:nvSpPr>
        <p:spPr>
          <a:xfrm>
            <a:off x="797442" y="1791370"/>
            <a:ext cx="3689498" cy="4280246"/>
          </a:xfrm>
        </p:spPr>
        <p:txBody>
          <a:bodyPr/>
          <a:lstStyle/>
          <a:p>
            <a:r>
              <a:rPr lang="en-US" dirty="0"/>
              <a:t>Gaps &gt;12h or more</a:t>
            </a:r>
          </a:p>
          <a:p>
            <a:endParaRPr lang="en-US" dirty="0"/>
          </a:p>
        </p:txBody>
      </p:sp>
      <p:grpSp>
        <p:nvGrpSpPr>
          <p:cNvPr id="6" name="Group 5">
            <a:extLst>
              <a:ext uri="{FF2B5EF4-FFF2-40B4-BE49-F238E27FC236}">
                <a16:creationId xmlns:a16="http://schemas.microsoft.com/office/drawing/2014/main" id="{488C195A-3E55-D1A8-8618-D80B2C110F92}"/>
              </a:ext>
            </a:extLst>
          </p:cNvPr>
          <p:cNvGrpSpPr/>
          <p:nvPr/>
        </p:nvGrpSpPr>
        <p:grpSpPr>
          <a:xfrm>
            <a:off x="4306018" y="1977655"/>
            <a:ext cx="7738896" cy="3924665"/>
            <a:chOff x="2209800" y="1458172"/>
            <a:chExt cx="7772400" cy="3941656"/>
          </a:xfrm>
        </p:grpSpPr>
        <p:pic>
          <p:nvPicPr>
            <p:cNvPr id="4" name="Picture 3">
              <a:extLst>
                <a:ext uri="{FF2B5EF4-FFF2-40B4-BE49-F238E27FC236}">
                  <a16:creationId xmlns:a16="http://schemas.microsoft.com/office/drawing/2014/main" id="{1B82B049-1E60-41B3-9A34-A08456E8EA18}"/>
                </a:ext>
              </a:extLst>
            </p:cNvPr>
            <p:cNvPicPr>
              <a:picLocks noChangeAspect="1"/>
            </p:cNvPicPr>
            <p:nvPr/>
          </p:nvPicPr>
          <p:blipFill>
            <a:blip r:embed="rId2"/>
            <a:stretch>
              <a:fillRect/>
            </a:stretch>
          </p:blipFill>
          <p:spPr>
            <a:xfrm>
              <a:off x="2209800" y="1458172"/>
              <a:ext cx="7772400" cy="3941656"/>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AAB6248B-3050-0768-1092-ECB77BEAF1B4}"/>
                </a:ext>
              </a:extLst>
            </p:cNvPr>
            <p:cNvPicPr>
              <a:picLocks noChangeAspect="1"/>
            </p:cNvPicPr>
            <p:nvPr/>
          </p:nvPicPr>
          <p:blipFill>
            <a:blip r:embed="rId3"/>
            <a:stretch>
              <a:fillRect/>
            </a:stretch>
          </p:blipFill>
          <p:spPr>
            <a:xfrm>
              <a:off x="9122735" y="1702676"/>
              <a:ext cx="663943" cy="517109"/>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1051434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0A4BD-109D-809E-A7E9-61814BEF5314}"/>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7061175A-D417-0FF7-5172-6FA7AE7FB4E2}"/>
              </a:ext>
            </a:extLst>
          </p:cNvPr>
          <p:cNvSpPr>
            <a:spLocks noGrp="1"/>
          </p:cNvSpPr>
          <p:nvPr>
            <p:ph idx="1"/>
          </p:nvPr>
        </p:nvSpPr>
        <p:spPr>
          <a:xfrm>
            <a:off x="1371600" y="1791370"/>
            <a:ext cx="8867553" cy="4280246"/>
          </a:xfrm>
        </p:spPr>
        <p:txBody>
          <a:bodyPr/>
          <a:lstStyle/>
          <a:p>
            <a:pPr marL="0" indent="0">
              <a:buNone/>
            </a:pPr>
            <a:r>
              <a:rPr lang="en-US" dirty="0">
                <a:solidFill>
                  <a:srgbClr val="CB7B93"/>
                </a:solidFill>
              </a:rPr>
              <a:t>Task 1</a:t>
            </a:r>
            <a:r>
              <a:rPr lang="en-US" dirty="0"/>
              <a:t> - Predict the glucose level 1h in advance for one subject</a:t>
            </a:r>
          </a:p>
          <a:p>
            <a:pPr lvl="1"/>
            <a:r>
              <a:rPr lang="en-US" dirty="0"/>
              <a:t>1a: Training on the same subject’s data</a:t>
            </a:r>
          </a:p>
          <a:p>
            <a:pPr lvl="1"/>
            <a:r>
              <a:rPr lang="en-US" dirty="0"/>
              <a:t>1b: Training augmented with other subjects’ data</a:t>
            </a:r>
          </a:p>
          <a:p>
            <a:pPr marL="0" indent="0">
              <a:buNone/>
            </a:pPr>
            <a:r>
              <a:rPr lang="en-US" dirty="0">
                <a:solidFill>
                  <a:srgbClr val="CB7B93"/>
                </a:solidFill>
              </a:rPr>
              <a:t>Task 2</a:t>
            </a:r>
            <a:r>
              <a:rPr lang="en-US" dirty="0"/>
              <a:t> - Predict the glucose level 1h in advance for multiple subject</a:t>
            </a:r>
          </a:p>
          <a:p>
            <a:pPr lvl="1"/>
            <a:r>
              <a:rPr lang="en-US" dirty="0"/>
              <a:t>2a: Training on one other subject’s data</a:t>
            </a:r>
          </a:p>
          <a:p>
            <a:pPr lvl="1"/>
            <a:r>
              <a:rPr lang="en-US" dirty="0"/>
              <a:t>2b: Training on other subjects’ data</a:t>
            </a:r>
          </a:p>
          <a:p>
            <a:endParaRPr lang="en-US" dirty="0"/>
          </a:p>
        </p:txBody>
      </p:sp>
      <p:graphicFrame>
        <p:nvGraphicFramePr>
          <p:cNvPr id="4" name="Diagram 3">
            <a:extLst>
              <a:ext uri="{FF2B5EF4-FFF2-40B4-BE49-F238E27FC236}">
                <a16:creationId xmlns:a16="http://schemas.microsoft.com/office/drawing/2014/main" id="{AD1C60A4-161F-EECA-F23C-6701AEECB1E5}"/>
              </a:ext>
            </a:extLst>
          </p:cNvPr>
          <p:cNvGraphicFramePr/>
          <p:nvPr>
            <p:extLst>
              <p:ext uri="{D42A27DB-BD31-4B8C-83A1-F6EECF244321}">
                <p14:modId xmlns:p14="http://schemas.microsoft.com/office/powerpoint/2010/main" val="3328458845"/>
              </p:ext>
            </p:extLst>
          </p:nvPr>
        </p:nvGraphicFramePr>
        <p:xfrm>
          <a:off x="579120" y="4762709"/>
          <a:ext cx="2035224" cy="1111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A943F28C-E25C-4C7D-86F8-53147C6178DF}"/>
              </a:ext>
            </a:extLst>
          </p:cNvPr>
          <p:cNvGraphicFramePr/>
          <p:nvPr>
            <p:extLst>
              <p:ext uri="{D42A27DB-BD31-4B8C-83A1-F6EECF244321}">
                <p14:modId xmlns:p14="http://schemas.microsoft.com/office/powerpoint/2010/main" val="784970099"/>
              </p:ext>
            </p:extLst>
          </p:nvPr>
        </p:nvGraphicFramePr>
        <p:xfrm>
          <a:off x="3077535" y="4776339"/>
          <a:ext cx="2293802" cy="125264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Picture 5">
            <a:extLst>
              <a:ext uri="{FF2B5EF4-FFF2-40B4-BE49-F238E27FC236}">
                <a16:creationId xmlns:a16="http://schemas.microsoft.com/office/drawing/2014/main" id="{7B2FA923-AAD8-8E28-A11E-F8D464F82C46}"/>
              </a:ext>
            </a:extLst>
          </p:cNvPr>
          <p:cNvPicPr>
            <a:picLocks noChangeAspect="1"/>
          </p:cNvPicPr>
          <p:nvPr/>
        </p:nvPicPr>
        <p:blipFill>
          <a:blip r:embed="rId12"/>
          <a:srcRect t="803" b="704"/>
          <a:stretch/>
        </p:blipFill>
        <p:spPr>
          <a:xfrm>
            <a:off x="10494384" y="251629"/>
            <a:ext cx="1553250" cy="3679864"/>
          </a:xfrm>
          <a:prstGeom prst="rect">
            <a:avLst/>
          </a:prstGeom>
          <a:ln>
            <a:noFill/>
          </a:ln>
          <a:effectLst>
            <a:outerShdw blurRad="190500" algn="tl" rotWithShape="0">
              <a:srgbClr val="000000">
                <a:alpha val="70000"/>
              </a:srgbClr>
            </a:outerShdw>
          </a:effectLst>
        </p:spPr>
      </p:pic>
      <p:graphicFrame>
        <p:nvGraphicFramePr>
          <p:cNvPr id="7" name="Diagram 6">
            <a:extLst>
              <a:ext uri="{FF2B5EF4-FFF2-40B4-BE49-F238E27FC236}">
                <a16:creationId xmlns:a16="http://schemas.microsoft.com/office/drawing/2014/main" id="{2B60EEEB-810B-6F05-161C-7618C823911F}"/>
              </a:ext>
            </a:extLst>
          </p:cNvPr>
          <p:cNvGraphicFramePr/>
          <p:nvPr>
            <p:extLst>
              <p:ext uri="{D42A27DB-BD31-4B8C-83A1-F6EECF244321}">
                <p14:modId xmlns:p14="http://schemas.microsoft.com/office/powerpoint/2010/main" val="1900055632"/>
              </p:ext>
            </p:extLst>
          </p:nvPr>
        </p:nvGraphicFramePr>
        <p:xfrm>
          <a:off x="5859483" y="4773660"/>
          <a:ext cx="2035224" cy="111143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8" name="Diagram 7">
            <a:extLst>
              <a:ext uri="{FF2B5EF4-FFF2-40B4-BE49-F238E27FC236}">
                <a16:creationId xmlns:a16="http://schemas.microsoft.com/office/drawing/2014/main" id="{5FF194D9-DE3E-D7A3-67D3-F71E52F3E868}"/>
              </a:ext>
            </a:extLst>
          </p:cNvPr>
          <p:cNvGraphicFramePr/>
          <p:nvPr>
            <p:extLst>
              <p:ext uri="{D42A27DB-BD31-4B8C-83A1-F6EECF244321}">
                <p14:modId xmlns:p14="http://schemas.microsoft.com/office/powerpoint/2010/main" val="2115626165"/>
              </p:ext>
            </p:extLst>
          </p:nvPr>
        </p:nvGraphicFramePr>
        <p:xfrm>
          <a:off x="8370655" y="4780505"/>
          <a:ext cx="2293802" cy="125264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9" name="TextBox 8">
            <a:extLst>
              <a:ext uri="{FF2B5EF4-FFF2-40B4-BE49-F238E27FC236}">
                <a16:creationId xmlns:a16="http://schemas.microsoft.com/office/drawing/2014/main" id="{D8D13DA3-AA44-8016-9ACE-A2DD96669912}"/>
              </a:ext>
            </a:extLst>
          </p:cNvPr>
          <p:cNvSpPr txBox="1"/>
          <p:nvPr/>
        </p:nvSpPr>
        <p:spPr>
          <a:xfrm>
            <a:off x="980114" y="6028979"/>
            <a:ext cx="697242" cy="276999"/>
          </a:xfrm>
          <a:prstGeom prst="rect">
            <a:avLst/>
          </a:prstGeom>
          <a:noFill/>
        </p:spPr>
        <p:txBody>
          <a:bodyPr wrap="none" rtlCol="0">
            <a:spAutoFit/>
          </a:bodyPr>
          <a:lstStyle/>
          <a:p>
            <a:r>
              <a:rPr lang="en-US" sz="1200" dirty="0">
                <a:solidFill>
                  <a:schemeClr val="tx1">
                    <a:lumMod val="50000"/>
                    <a:lumOff val="50000"/>
                  </a:schemeClr>
                </a:solidFill>
              </a:rPr>
              <a:t>Task 1a</a:t>
            </a:r>
          </a:p>
        </p:txBody>
      </p:sp>
      <p:sp>
        <p:nvSpPr>
          <p:cNvPr id="10" name="TextBox 9">
            <a:extLst>
              <a:ext uri="{FF2B5EF4-FFF2-40B4-BE49-F238E27FC236}">
                <a16:creationId xmlns:a16="http://schemas.microsoft.com/office/drawing/2014/main" id="{0699F4AB-04C9-6F54-6422-3084BF080833}"/>
              </a:ext>
            </a:extLst>
          </p:cNvPr>
          <p:cNvSpPr txBox="1"/>
          <p:nvPr/>
        </p:nvSpPr>
        <p:spPr>
          <a:xfrm>
            <a:off x="3892413" y="6028978"/>
            <a:ext cx="713272" cy="276999"/>
          </a:xfrm>
          <a:prstGeom prst="rect">
            <a:avLst/>
          </a:prstGeom>
          <a:noFill/>
        </p:spPr>
        <p:txBody>
          <a:bodyPr wrap="none" rtlCol="0">
            <a:spAutoFit/>
          </a:bodyPr>
          <a:lstStyle/>
          <a:p>
            <a:r>
              <a:rPr lang="en-US" sz="1200" dirty="0">
                <a:solidFill>
                  <a:schemeClr val="tx1">
                    <a:lumMod val="50000"/>
                    <a:lumOff val="50000"/>
                  </a:schemeClr>
                </a:solidFill>
              </a:rPr>
              <a:t>Task 1b</a:t>
            </a:r>
          </a:p>
        </p:txBody>
      </p:sp>
      <p:sp>
        <p:nvSpPr>
          <p:cNvPr id="11" name="TextBox 10">
            <a:extLst>
              <a:ext uri="{FF2B5EF4-FFF2-40B4-BE49-F238E27FC236}">
                <a16:creationId xmlns:a16="http://schemas.microsoft.com/office/drawing/2014/main" id="{21C2FE00-8A42-2543-3B6C-D888269D4E0D}"/>
              </a:ext>
            </a:extLst>
          </p:cNvPr>
          <p:cNvSpPr txBox="1"/>
          <p:nvPr/>
        </p:nvSpPr>
        <p:spPr>
          <a:xfrm>
            <a:off x="6407604" y="6034382"/>
            <a:ext cx="697242" cy="276999"/>
          </a:xfrm>
          <a:prstGeom prst="rect">
            <a:avLst/>
          </a:prstGeom>
          <a:noFill/>
        </p:spPr>
        <p:txBody>
          <a:bodyPr wrap="none" rtlCol="0">
            <a:spAutoFit/>
          </a:bodyPr>
          <a:lstStyle/>
          <a:p>
            <a:r>
              <a:rPr lang="en-US" sz="1200" dirty="0">
                <a:solidFill>
                  <a:schemeClr val="tx1">
                    <a:lumMod val="50000"/>
                    <a:lumOff val="50000"/>
                  </a:schemeClr>
                </a:solidFill>
              </a:rPr>
              <a:t>Task 2a</a:t>
            </a:r>
          </a:p>
        </p:txBody>
      </p:sp>
      <p:sp>
        <p:nvSpPr>
          <p:cNvPr id="12" name="TextBox 11">
            <a:extLst>
              <a:ext uri="{FF2B5EF4-FFF2-40B4-BE49-F238E27FC236}">
                <a16:creationId xmlns:a16="http://schemas.microsoft.com/office/drawing/2014/main" id="{8CAB1818-709F-54ED-E528-C66DB66B734B}"/>
              </a:ext>
            </a:extLst>
          </p:cNvPr>
          <p:cNvSpPr txBox="1"/>
          <p:nvPr/>
        </p:nvSpPr>
        <p:spPr>
          <a:xfrm>
            <a:off x="9236763" y="6028977"/>
            <a:ext cx="713272" cy="276999"/>
          </a:xfrm>
          <a:prstGeom prst="rect">
            <a:avLst/>
          </a:prstGeom>
          <a:noFill/>
        </p:spPr>
        <p:txBody>
          <a:bodyPr wrap="none" rtlCol="0">
            <a:spAutoFit/>
          </a:bodyPr>
          <a:lstStyle/>
          <a:p>
            <a:r>
              <a:rPr lang="en-US" sz="1200" dirty="0">
                <a:solidFill>
                  <a:schemeClr val="tx1">
                    <a:lumMod val="50000"/>
                    <a:lumOff val="50000"/>
                  </a:schemeClr>
                </a:solidFill>
              </a:rPr>
              <a:t>Task 2b</a:t>
            </a:r>
          </a:p>
        </p:txBody>
      </p:sp>
      <p:sp>
        <p:nvSpPr>
          <p:cNvPr id="13" name="Double Bracket 12">
            <a:extLst>
              <a:ext uri="{FF2B5EF4-FFF2-40B4-BE49-F238E27FC236}">
                <a16:creationId xmlns:a16="http://schemas.microsoft.com/office/drawing/2014/main" id="{9D27D643-B732-020E-BE30-ED773DBBD877}"/>
              </a:ext>
            </a:extLst>
          </p:cNvPr>
          <p:cNvSpPr/>
          <p:nvPr/>
        </p:nvSpPr>
        <p:spPr>
          <a:xfrm>
            <a:off x="1201479" y="3085192"/>
            <a:ext cx="8035284" cy="1270807"/>
          </a:xfrm>
          <a:prstGeom prst="bracketPair">
            <a:avLst/>
          </a:prstGeom>
          <a:ln w="38100">
            <a:solidFill>
              <a:srgbClr val="BD555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84007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FDB2-F3CB-1D75-F7D0-6CFBDEFFD7E0}"/>
              </a:ext>
            </a:extLst>
          </p:cNvPr>
          <p:cNvSpPr>
            <a:spLocks noGrp="1"/>
          </p:cNvSpPr>
          <p:nvPr>
            <p:ph type="title"/>
          </p:nvPr>
        </p:nvSpPr>
        <p:spPr>
          <a:xfrm>
            <a:off x="1371600" y="795528"/>
            <a:ext cx="4827181" cy="907148"/>
          </a:xfrm>
        </p:spPr>
        <p:txBody>
          <a:bodyPr/>
          <a:lstStyle/>
          <a:p>
            <a:r>
              <a:rPr lang="en-US" dirty="0"/>
              <a:t>Evaluation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635607-543A-B8B1-4315-DA3138F8E111}"/>
                  </a:ext>
                </a:extLst>
              </p:cNvPr>
              <p:cNvSpPr>
                <a:spLocks noGrp="1"/>
              </p:cNvSpPr>
              <p:nvPr>
                <p:ph idx="1"/>
              </p:nvPr>
            </p:nvSpPr>
            <p:spPr>
              <a:xfrm>
                <a:off x="1371600" y="1791370"/>
                <a:ext cx="4724400" cy="4280246"/>
              </a:xfrm>
            </p:spPr>
            <p:txBody>
              <a:bodyPr>
                <a:normAutofit/>
              </a:bodyPr>
              <a:lstStyle/>
              <a:p>
                <a:pPr marL="457200" indent="-457200">
                  <a:buFont typeface="+mj-lt"/>
                  <a:buAutoNum type="arabicPeriod"/>
                </a:pPr>
                <a:r>
                  <a:rPr lang="en-US" dirty="0"/>
                  <a:t>Single evaluation on test set</a:t>
                </a:r>
              </a:p>
              <a:p>
                <a:pPr marL="457200" indent="-457200">
                  <a:buFont typeface="+mj-lt"/>
                  <a:buAutoNum type="arabicPeriod"/>
                </a:pPr>
                <a:r>
                  <a:rPr lang="en-US" dirty="0"/>
                  <a:t>Evaluation using chained windows / rolling windows / autoregression</a:t>
                </a:r>
              </a:p>
              <a:p>
                <a:pPr marL="457200" indent="-457200">
                  <a:buFont typeface="+mj-lt"/>
                  <a:buAutoNum type="arabicPeriod"/>
                </a:pPr>
                <a:r>
                  <a:rPr lang="en-US" dirty="0"/>
                  <a:t>No further parameter updates</a:t>
                </a:r>
              </a:p>
              <a:p>
                <a:pPr marL="457200" indent="-457200">
                  <a:buFont typeface="+mj-lt"/>
                  <a:buAutoNum type="arabicPeriod"/>
                </a:pPr>
                <a:r>
                  <a:rPr lang="en-US" dirty="0"/>
                  <a:t>Metrics: </a:t>
                </a:r>
                <a:br>
                  <a:rPr lang="en-US" dirty="0"/>
                </a:br>
                <a14:m>
                  <m:oMath xmlns:m="http://schemas.openxmlformats.org/officeDocument/2006/math">
                    <m:r>
                      <a:rPr lang="en-US" sz="1200" i="1" dirty="0" smtClean="0">
                        <a:latin typeface="Cambria Math" panose="02040503050406030204" pitchFamily="18" charset="0"/>
                      </a:rPr>
                      <m:t>𝑅𝑀𝑆𝐸</m:t>
                    </m:r>
                    <m:r>
                      <a:rPr lang="de-DE" sz="1200" b="0" i="1" dirty="0" smtClean="0">
                        <a:latin typeface="Cambria Math" panose="02040503050406030204" pitchFamily="18" charset="0"/>
                      </a:rPr>
                      <m:t>= </m:t>
                    </m:r>
                    <m:rad>
                      <m:radPr>
                        <m:degHide m:val="on"/>
                        <m:ctrlPr>
                          <a:rPr lang="de-DE" sz="1200" b="0" i="1" dirty="0" smtClean="0">
                            <a:latin typeface="Cambria Math" panose="02040503050406030204" pitchFamily="18" charset="0"/>
                          </a:rPr>
                        </m:ctrlPr>
                      </m:radPr>
                      <m:deg/>
                      <m:e>
                        <m:f>
                          <m:fPr>
                            <m:ctrlPr>
                              <a:rPr lang="de-DE" sz="1200" b="0" i="1" dirty="0" smtClean="0">
                                <a:latin typeface="Cambria Math" panose="02040503050406030204" pitchFamily="18" charset="0"/>
                              </a:rPr>
                            </m:ctrlPr>
                          </m:fPr>
                          <m:num>
                            <m:nary>
                              <m:naryPr>
                                <m:chr m:val="∑"/>
                                <m:limLoc m:val="subSup"/>
                                <m:ctrlPr>
                                  <a:rPr lang="de-DE" sz="1200" b="0" i="1" dirty="0" smtClean="0">
                                    <a:latin typeface="Cambria Math" panose="02040503050406030204" pitchFamily="18" charset="0"/>
                                  </a:rPr>
                                </m:ctrlPr>
                              </m:naryPr>
                              <m:sub>
                                <m:r>
                                  <m:rPr>
                                    <m:brk m:alnAt="25"/>
                                  </m:rPr>
                                  <a:rPr lang="de-DE" sz="1200" b="0" i="1" dirty="0" smtClean="0">
                                    <a:latin typeface="Cambria Math" panose="02040503050406030204" pitchFamily="18" charset="0"/>
                                  </a:rPr>
                                  <m:t>𝑖</m:t>
                                </m:r>
                                <m:r>
                                  <a:rPr lang="de-DE" sz="1200" b="0" i="1" dirty="0" smtClean="0">
                                    <a:latin typeface="Cambria Math" panose="02040503050406030204" pitchFamily="18" charset="0"/>
                                  </a:rPr>
                                  <m:t>=1</m:t>
                                </m:r>
                              </m:sub>
                              <m:sup>
                                <m:r>
                                  <a:rPr lang="de-DE" sz="1200" b="0" i="1" dirty="0" smtClean="0">
                                    <a:latin typeface="Cambria Math" panose="02040503050406030204" pitchFamily="18" charset="0"/>
                                  </a:rPr>
                                  <m:t>𝑁</m:t>
                                </m:r>
                              </m:sup>
                              <m:e>
                                <m:sSup>
                                  <m:sSupPr>
                                    <m:ctrlPr>
                                      <a:rPr lang="de-DE" sz="1200" b="0" i="1" dirty="0" smtClean="0">
                                        <a:latin typeface="Cambria Math" panose="02040503050406030204" pitchFamily="18" charset="0"/>
                                      </a:rPr>
                                    </m:ctrlPr>
                                  </m:sSupPr>
                                  <m:e>
                                    <m:sSub>
                                      <m:sSubPr>
                                        <m:ctrlPr>
                                          <a:rPr lang="de-DE" sz="1200" i="1" dirty="0">
                                            <a:latin typeface="Cambria Math" panose="02040503050406030204" pitchFamily="18" charset="0"/>
                                          </a:rPr>
                                        </m:ctrlPr>
                                      </m:sSubPr>
                                      <m:e>
                                        <m:r>
                                          <a:rPr lang="de-DE" sz="1200" i="1" dirty="0">
                                            <a:latin typeface="Cambria Math" panose="02040503050406030204" pitchFamily="18" charset="0"/>
                                          </a:rPr>
                                          <m:t>(</m:t>
                                        </m:r>
                                        <m:r>
                                          <a:rPr lang="de-DE" sz="1200" i="1" dirty="0">
                                            <a:latin typeface="Cambria Math" panose="02040503050406030204" pitchFamily="18" charset="0"/>
                                          </a:rPr>
                                          <m:t>𝑥</m:t>
                                        </m:r>
                                      </m:e>
                                      <m:sub>
                                        <m:r>
                                          <a:rPr lang="de-DE" sz="1200" i="1" dirty="0">
                                            <a:latin typeface="Cambria Math" panose="02040503050406030204" pitchFamily="18" charset="0"/>
                                          </a:rPr>
                                          <m:t>𝑖</m:t>
                                        </m:r>
                                      </m:sub>
                                    </m:sSub>
                                    <m:r>
                                      <a:rPr lang="de-DE" sz="1200" i="1" dirty="0">
                                        <a:latin typeface="Cambria Math" panose="02040503050406030204" pitchFamily="18" charset="0"/>
                                      </a:rPr>
                                      <m:t>−</m:t>
                                    </m:r>
                                    <m:sSub>
                                      <m:sSubPr>
                                        <m:ctrlPr>
                                          <a:rPr lang="de-DE" sz="1200" i="1" dirty="0">
                                            <a:latin typeface="Cambria Math" panose="02040503050406030204" pitchFamily="18" charset="0"/>
                                          </a:rPr>
                                        </m:ctrlPr>
                                      </m:sSubPr>
                                      <m:e>
                                        <m:acc>
                                          <m:accPr>
                                            <m:chr m:val="̂"/>
                                            <m:ctrlPr>
                                              <a:rPr lang="de-DE" sz="1200" i="1" dirty="0">
                                                <a:latin typeface="Cambria Math" panose="02040503050406030204" pitchFamily="18" charset="0"/>
                                              </a:rPr>
                                            </m:ctrlPr>
                                          </m:accPr>
                                          <m:e>
                                            <m:r>
                                              <a:rPr lang="de-DE" sz="1200" i="1" dirty="0">
                                                <a:latin typeface="Cambria Math" panose="02040503050406030204" pitchFamily="18" charset="0"/>
                                              </a:rPr>
                                              <m:t>𝑥</m:t>
                                            </m:r>
                                          </m:e>
                                        </m:acc>
                                      </m:e>
                                      <m:sub>
                                        <m:r>
                                          <a:rPr lang="de-DE" sz="1200" i="1" dirty="0">
                                            <a:latin typeface="Cambria Math" panose="02040503050406030204" pitchFamily="18" charset="0"/>
                                          </a:rPr>
                                          <m:t>𝑖</m:t>
                                        </m:r>
                                      </m:sub>
                                    </m:sSub>
                                    <m:r>
                                      <a:rPr lang="de-DE" sz="1200" i="1" dirty="0">
                                        <a:latin typeface="Cambria Math" panose="02040503050406030204" pitchFamily="18" charset="0"/>
                                      </a:rPr>
                                      <m:t>)</m:t>
                                    </m:r>
                                  </m:e>
                                  <m:sup>
                                    <m:r>
                                      <a:rPr lang="de-DE" sz="1200" b="0" i="1" dirty="0" smtClean="0">
                                        <a:latin typeface="Cambria Math" panose="02040503050406030204" pitchFamily="18" charset="0"/>
                                      </a:rPr>
                                      <m:t>2</m:t>
                                    </m:r>
                                  </m:sup>
                                </m:sSup>
                              </m:e>
                            </m:nary>
                          </m:num>
                          <m:den>
                            <m:r>
                              <a:rPr lang="de-DE" sz="1200" b="0" i="1" dirty="0" smtClean="0">
                                <a:latin typeface="Cambria Math" panose="02040503050406030204" pitchFamily="18" charset="0"/>
                              </a:rPr>
                              <m:t>𝑁</m:t>
                            </m:r>
                          </m:den>
                        </m:f>
                      </m:e>
                    </m:rad>
                  </m:oMath>
                </a14:m>
                <a:r>
                  <a:rPr lang="de-DE" sz="1200" b="0" i="1" dirty="0">
                    <a:latin typeface="Cambria Math" panose="02040503050406030204" pitchFamily="18" charset="0"/>
                  </a:rPr>
                  <a:t>            </a:t>
                </a:r>
                <a14:m>
                  <m:oMath xmlns:m="http://schemas.openxmlformats.org/officeDocument/2006/math">
                    <m:r>
                      <a:rPr lang="de-DE" sz="1200" b="0" i="1" dirty="0" smtClean="0">
                        <a:latin typeface="Cambria Math" panose="02040503050406030204" pitchFamily="18" charset="0"/>
                      </a:rPr>
                      <m:t>𝑀𝐴𝑃𝐸</m:t>
                    </m:r>
                    <m:r>
                      <a:rPr lang="de-DE" sz="1200" b="0" i="1" dirty="0" smtClean="0">
                        <a:latin typeface="Cambria Math" panose="02040503050406030204" pitchFamily="18" charset="0"/>
                      </a:rPr>
                      <m:t>=100</m:t>
                    </m:r>
                    <m:f>
                      <m:fPr>
                        <m:ctrlPr>
                          <a:rPr lang="de-DE" sz="1200" b="0" i="1" dirty="0" smtClean="0">
                            <a:latin typeface="Cambria Math" panose="02040503050406030204" pitchFamily="18" charset="0"/>
                          </a:rPr>
                        </m:ctrlPr>
                      </m:fPr>
                      <m:num>
                        <m:r>
                          <a:rPr lang="de-DE" sz="1200" b="0" i="1" dirty="0" smtClean="0">
                            <a:latin typeface="Cambria Math" panose="02040503050406030204" pitchFamily="18" charset="0"/>
                          </a:rPr>
                          <m:t>1</m:t>
                        </m:r>
                      </m:num>
                      <m:den>
                        <m:r>
                          <a:rPr lang="de-DE" sz="1200" b="0" i="1" dirty="0" smtClean="0">
                            <a:latin typeface="Cambria Math" panose="02040503050406030204" pitchFamily="18" charset="0"/>
                          </a:rPr>
                          <m:t>𝑁</m:t>
                        </m:r>
                      </m:den>
                    </m:f>
                    <m:nary>
                      <m:naryPr>
                        <m:chr m:val="∑"/>
                        <m:ctrlPr>
                          <a:rPr lang="de-DE" sz="1200" b="0" i="1" dirty="0" smtClean="0">
                            <a:latin typeface="Cambria Math" panose="02040503050406030204" pitchFamily="18" charset="0"/>
                          </a:rPr>
                        </m:ctrlPr>
                      </m:naryPr>
                      <m:sub>
                        <m:r>
                          <m:rPr>
                            <m:brk m:alnAt="23"/>
                          </m:rPr>
                          <a:rPr lang="de-DE" sz="1200" b="0" i="1" dirty="0" smtClean="0">
                            <a:latin typeface="Cambria Math" panose="02040503050406030204" pitchFamily="18" charset="0"/>
                          </a:rPr>
                          <m:t>𝑡</m:t>
                        </m:r>
                        <m:r>
                          <a:rPr lang="de-DE" sz="1200" b="0" i="1" dirty="0" smtClean="0">
                            <a:latin typeface="Cambria Math" panose="02040503050406030204" pitchFamily="18" charset="0"/>
                          </a:rPr>
                          <m:t>=1</m:t>
                        </m:r>
                      </m:sub>
                      <m:sup>
                        <m:r>
                          <a:rPr lang="de-DE" sz="1200" b="0" i="1" dirty="0" smtClean="0">
                            <a:latin typeface="Cambria Math" panose="02040503050406030204" pitchFamily="18" charset="0"/>
                          </a:rPr>
                          <m:t>𝑁</m:t>
                        </m:r>
                      </m:sup>
                      <m:e>
                        <m:d>
                          <m:dPr>
                            <m:begChr m:val="|"/>
                            <m:endChr m:val="|"/>
                            <m:ctrlPr>
                              <a:rPr lang="de-DE" sz="1200" b="0" i="1" dirty="0" smtClean="0">
                                <a:latin typeface="Cambria Math" panose="02040503050406030204" pitchFamily="18" charset="0"/>
                              </a:rPr>
                            </m:ctrlPr>
                          </m:dPr>
                          <m:e>
                            <m:f>
                              <m:fPr>
                                <m:ctrlPr>
                                  <a:rPr lang="de-DE" sz="1200" i="1" dirty="0">
                                    <a:latin typeface="Cambria Math" panose="02040503050406030204" pitchFamily="18" charset="0"/>
                                  </a:rPr>
                                </m:ctrlPr>
                              </m:fPr>
                              <m:num>
                                <m:sSub>
                                  <m:sSubPr>
                                    <m:ctrlPr>
                                      <a:rPr lang="de-DE" sz="1200" i="1" dirty="0">
                                        <a:latin typeface="Cambria Math" panose="02040503050406030204" pitchFamily="18" charset="0"/>
                                      </a:rPr>
                                    </m:ctrlPr>
                                  </m:sSubPr>
                                  <m:e>
                                    <m:r>
                                      <a:rPr lang="de-DE" sz="1200" i="1" dirty="0">
                                        <a:latin typeface="Cambria Math" panose="02040503050406030204" pitchFamily="18" charset="0"/>
                                      </a:rPr>
                                      <m:t>(</m:t>
                                    </m:r>
                                    <m:r>
                                      <a:rPr lang="de-DE" sz="1200" i="1" dirty="0">
                                        <a:latin typeface="Cambria Math" panose="02040503050406030204" pitchFamily="18" charset="0"/>
                                      </a:rPr>
                                      <m:t>𝑥</m:t>
                                    </m:r>
                                  </m:e>
                                  <m:sub>
                                    <m:r>
                                      <a:rPr lang="de-DE" sz="1200" i="1" dirty="0">
                                        <a:latin typeface="Cambria Math" panose="02040503050406030204" pitchFamily="18" charset="0"/>
                                      </a:rPr>
                                      <m:t>𝑖</m:t>
                                    </m:r>
                                  </m:sub>
                                </m:sSub>
                                <m:r>
                                  <a:rPr lang="de-DE" sz="1200" i="1" dirty="0">
                                    <a:latin typeface="Cambria Math" panose="02040503050406030204" pitchFamily="18" charset="0"/>
                                  </a:rPr>
                                  <m:t>−</m:t>
                                </m:r>
                                <m:sSub>
                                  <m:sSubPr>
                                    <m:ctrlPr>
                                      <a:rPr lang="de-DE" sz="1200" i="1" dirty="0">
                                        <a:latin typeface="Cambria Math" panose="02040503050406030204" pitchFamily="18" charset="0"/>
                                      </a:rPr>
                                    </m:ctrlPr>
                                  </m:sSubPr>
                                  <m:e>
                                    <m:acc>
                                      <m:accPr>
                                        <m:chr m:val="̂"/>
                                        <m:ctrlPr>
                                          <a:rPr lang="de-DE" sz="1200" i="1" dirty="0">
                                            <a:latin typeface="Cambria Math" panose="02040503050406030204" pitchFamily="18" charset="0"/>
                                          </a:rPr>
                                        </m:ctrlPr>
                                      </m:accPr>
                                      <m:e>
                                        <m:r>
                                          <a:rPr lang="de-DE" sz="1200" i="1" dirty="0">
                                            <a:latin typeface="Cambria Math" panose="02040503050406030204" pitchFamily="18" charset="0"/>
                                          </a:rPr>
                                          <m:t>𝑥</m:t>
                                        </m:r>
                                      </m:e>
                                    </m:acc>
                                  </m:e>
                                  <m:sub>
                                    <m:r>
                                      <a:rPr lang="de-DE" sz="1200" i="1" dirty="0">
                                        <a:latin typeface="Cambria Math" panose="02040503050406030204" pitchFamily="18" charset="0"/>
                                      </a:rPr>
                                      <m:t>𝑖</m:t>
                                    </m:r>
                                  </m:sub>
                                </m:sSub>
                                <m:r>
                                  <a:rPr lang="de-DE" sz="1200" i="1" dirty="0">
                                    <a:latin typeface="Cambria Math" panose="02040503050406030204" pitchFamily="18" charset="0"/>
                                  </a:rPr>
                                  <m:t>)</m:t>
                                </m:r>
                              </m:num>
                              <m:den>
                                <m:sSub>
                                  <m:sSubPr>
                                    <m:ctrlPr>
                                      <a:rPr lang="de-DE" sz="1200" i="1" dirty="0">
                                        <a:latin typeface="Cambria Math" panose="02040503050406030204" pitchFamily="18" charset="0"/>
                                      </a:rPr>
                                    </m:ctrlPr>
                                  </m:sSubPr>
                                  <m:e>
                                    <m:acc>
                                      <m:accPr>
                                        <m:chr m:val="̂"/>
                                        <m:ctrlPr>
                                          <a:rPr lang="de-DE" sz="1200" i="1" dirty="0">
                                            <a:latin typeface="Cambria Math" panose="02040503050406030204" pitchFamily="18" charset="0"/>
                                          </a:rPr>
                                        </m:ctrlPr>
                                      </m:accPr>
                                      <m:e>
                                        <m:r>
                                          <a:rPr lang="de-DE" sz="1200" i="1" dirty="0">
                                            <a:latin typeface="Cambria Math" panose="02040503050406030204" pitchFamily="18" charset="0"/>
                                          </a:rPr>
                                          <m:t>𝑥</m:t>
                                        </m:r>
                                      </m:e>
                                    </m:acc>
                                  </m:e>
                                  <m:sub>
                                    <m:r>
                                      <a:rPr lang="de-DE" sz="1200" i="1" dirty="0">
                                        <a:latin typeface="Cambria Math" panose="02040503050406030204" pitchFamily="18" charset="0"/>
                                      </a:rPr>
                                      <m:t>𝑖</m:t>
                                    </m:r>
                                  </m:sub>
                                </m:sSub>
                              </m:den>
                            </m:f>
                          </m:e>
                        </m:d>
                      </m:e>
                    </m:nary>
                  </m:oMath>
                </a14:m>
                <a:r>
                  <a:rPr lang="en-US" dirty="0"/>
                  <a:t> </a:t>
                </a:r>
              </a:p>
            </p:txBody>
          </p:sp>
        </mc:Choice>
        <mc:Fallback xmlns="">
          <p:sp>
            <p:nvSpPr>
              <p:cNvPr id="3" name="Content Placeholder 2">
                <a:extLst>
                  <a:ext uri="{FF2B5EF4-FFF2-40B4-BE49-F238E27FC236}">
                    <a16:creationId xmlns:a16="http://schemas.microsoft.com/office/drawing/2014/main" id="{73635607-543A-B8B1-4315-DA3138F8E111}"/>
                  </a:ext>
                </a:extLst>
              </p:cNvPr>
              <p:cNvSpPr>
                <a:spLocks noGrp="1" noRot="1" noChangeAspect="1" noMove="1" noResize="1" noEditPoints="1" noAdjustHandles="1" noChangeArrowheads="1" noChangeShapeType="1" noTextEdit="1"/>
              </p:cNvSpPr>
              <p:nvPr>
                <p:ph idx="1"/>
              </p:nvPr>
            </p:nvSpPr>
            <p:spPr>
              <a:xfrm>
                <a:off x="1371600" y="1791370"/>
                <a:ext cx="4724400" cy="4280246"/>
              </a:xfrm>
              <a:blipFill>
                <a:blip r:embed="rId2"/>
                <a:stretch>
                  <a:fillRect l="-3217" t="-1183" r="-1340"/>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5B0AE780-1407-19F9-316E-A04E2F3EA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4072" y="3777917"/>
            <a:ext cx="4827182" cy="239651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C5A879B-F2E3-2D01-2BE2-35545F670A87}"/>
              </a:ext>
            </a:extLst>
          </p:cNvPr>
          <p:cNvSpPr txBox="1"/>
          <p:nvPr/>
        </p:nvSpPr>
        <p:spPr>
          <a:xfrm>
            <a:off x="14763803" y="4974131"/>
            <a:ext cx="83872" cy="2308324"/>
          </a:xfrm>
          <a:prstGeom prst="rect">
            <a:avLst/>
          </a:prstGeom>
          <a:noFill/>
        </p:spPr>
        <p:txBody>
          <a:bodyPr wrap="square" rtlCol="0">
            <a:spAutoFit/>
          </a:bodyPr>
          <a:lstStyle/>
          <a:p>
            <a:r>
              <a:rPr lang="en-US" dirty="0"/>
              <a:t>1 time use</a:t>
            </a:r>
          </a:p>
        </p:txBody>
      </p:sp>
      <p:grpSp>
        <p:nvGrpSpPr>
          <p:cNvPr id="21" name="Group 20">
            <a:extLst>
              <a:ext uri="{FF2B5EF4-FFF2-40B4-BE49-F238E27FC236}">
                <a16:creationId xmlns:a16="http://schemas.microsoft.com/office/drawing/2014/main" id="{9C091085-A1C2-5AE5-1C75-586FC00AF0BB}"/>
              </a:ext>
            </a:extLst>
          </p:cNvPr>
          <p:cNvGrpSpPr/>
          <p:nvPr/>
        </p:nvGrpSpPr>
        <p:grpSpPr>
          <a:xfrm>
            <a:off x="1219952" y="5259162"/>
            <a:ext cx="4463142" cy="803310"/>
            <a:chOff x="6655138" y="4088486"/>
            <a:chExt cx="4463142" cy="803310"/>
          </a:xfrm>
        </p:grpSpPr>
        <p:grpSp>
          <p:nvGrpSpPr>
            <p:cNvPr id="13" name="Group 12">
              <a:extLst>
                <a:ext uri="{FF2B5EF4-FFF2-40B4-BE49-F238E27FC236}">
                  <a16:creationId xmlns:a16="http://schemas.microsoft.com/office/drawing/2014/main" id="{0D8F1A93-6451-3565-1C28-BF8856E67281}"/>
                </a:ext>
              </a:extLst>
            </p:cNvPr>
            <p:cNvGrpSpPr/>
            <p:nvPr/>
          </p:nvGrpSpPr>
          <p:grpSpPr>
            <a:xfrm>
              <a:off x="6655138" y="4088486"/>
              <a:ext cx="4463142" cy="323164"/>
              <a:chOff x="6655138" y="4088486"/>
              <a:chExt cx="4463142" cy="323164"/>
            </a:xfrm>
          </p:grpSpPr>
          <p:sp>
            <p:nvSpPr>
              <p:cNvPr id="5" name="Rectangle 4">
                <a:extLst>
                  <a:ext uri="{FF2B5EF4-FFF2-40B4-BE49-F238E27FC236}">
                    <a16:creationId xmlns:a16="http://schemas.microsoft.com/office/drawing/2014/main" id="{346E00FE-3FD7-59CB-9D67-896C32798036}"/>
                  </a:ext>
                </a:extLst>
              </p:cNvPr>
              <p:cNvSpPr/>
              <p:nvPr/>
            </p:nvSpPr>
            <p:spPr>
              <a:xfrm>
                <a:off x="6655138" y="4088486"/>
                <a:ext cx="3201243" cy="3231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Train data</a:t>
                </a:r>
              </a:p>
            </p:txBody>
          </p:sp>
          <p:sp>
            <p:nvSpPr>
              <p:cNvPr id="6" name="Rectangle 5">
                <a:extLst>
                  <a:ext uri="{FF2B5EF4-FFF2-40B4-BE49-F238E27FC236}">
                    <a16:creationId xmlns:a16="http://schemas.microsoft.com/office/drawing/2014/main" id="{8999AE45-36EF-36F1-B904-3E83FC75776D}"/>
                  </a:ext>
                </a:extLst>
              </p:cNvPr>
              <p:cNvSpPr/>
              <p:nvPr/>
            </p:nvSpPr>
            <p:spPr>
              <a:xfrm>
                <a:off x="9856381" y="4088486"/>
                <a:ext cx="1261899" cy="32316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Test data</a:t>
                </a:r>
              </a:p>
            </p:txBody>
          </p:sp>
        </p:grpSp>
        <p:pic>
          <p:nvPicPr>
            <p:cNvPr id="7170" name="Picture 2" descr="Mehrweg oder Einweg: Unterschiede und Regeln bei Getränken |  Verbraucherzentrale.de">
              <a:extLst>
                <a:ext uri="{FF2B5EF4-FFF2-40B4-BE49-F238E27FC236}">
                  <a16:creationId xmlns:a16="http://schemas.microsoft.com/office/drawing/2014/main" id="{B0EFAB1B-1D7F-4046-C108-56D5F5F762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5478" y="4491686"/>
              <a:ext cx="325293" cy="40011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9C6085C-E385-B576-8309-E2B7EC0B76EC}"/>
                </a:ext>
              </a:extLst>
            </p:cNvPr>
            <p:cNvSpPr txBox="1"/>
            <p:nvPr/>
          </p:nvSpPr>
          <p:spPr>
            <a:xfrm>
              <a:off x="8044438" y="4432916"/>
              <a:ext cx="422644" cy="400110"/>
            </a:xfrm>
            <a:prstGeom prst="rect">
              <a:avLst/>
            </a:prstGeom>
            <a:noFill/>
          </p:spPr>
          <p:txBody>
            <a:bodyPr wrap="square">
              <a:spAutoFit/>
            </a:bodyPr>
            <a:lstStyle/>
            <a:p>
              <a:r>
                <a:rPr lang="en-US" sz="2000" dirty="0">
                  <a:latin typeface="Century Gothic" panose="020B0502020202020204" pitchFamily="34" charset="0"/>
                  <a:cs typeface="MV Boli" panose="020F0502020204030204" pitchFamily="34" charset="0"/>
                </a:rPr>
                <a:t>∞</a:t>
              </a:r>
              <a:endParaRPr lang="en-US" dirty="0">
                <a:latin typeface="Century Gothic" panose="020B0502020202020204" pitchFamily="34" charset="0"/>
                <a:cs typeface="MV Boli" panose="020F0502020204030204" pitchFamily="34" charset="0"/>
              </a:endParaRPr>
            </a:p>
          </p:txBody>
        </p:sp>
      </p:grpSp>
      <p:pic>
        <p:nvPicPr>
          <p:cNvPr id="20" name="Picture 2" descr="No description has been provided for this image">
            <a:extLst>
              <a:ext uri="{FF2B5EF4-FFF2-40B4-BE49-F238E27FC236}">
                <a16:creationId xmlns:a16="http://schemas.microsoft.com/office/drawing/2014/main" id="{00B78DDD-8ACB-C735-8327-FEE3C9A60D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7572" y="1148866"/>
            <a:ext cx="4827182" cy="236519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1CAF14A3-CA03-A874-E0A2-991C1E0C357A}"/>
              </a:ext>
            </a:extLst>
          </p:cNvPr>
          <p:cNvSpPr/>
          <p:nvPr/>
        </p:nvSpPr>
        <p:spPr>
          <a:xfrm>
            <a:off x="3459839" y="5294599"/>
            <a:ext cx="943627" cy="259458"/>
          </a:xfrm>
          <a:prstGeom prst="rect">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Val data</a:t>
            </a:r>
            <a:endParaRPr lang="en-US" sz="1400" dirty="0"/>
          </a:p>
        </p:txBody>
      </p:sp>
    </p:spTree>
    <p:extLst>
      <p:ext uri="{BB962C8B-B14F-4D97-AF65-F5344CB8AC3E}">
        <p14:creationId xmlns:p14="http://schemas.microsoft.com/office/powerpoint/2010/main" val="3568035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BA9E6-8710-9158-FFBD-016EF748715C}"/>
              </a:ext>
            </a:extLst>
          </p:cNvPr>
          <p:cNvSpPr>
            <a:spLocks noGrp="1"/>
          </p:cNvSpPr>
          <p:nvPr>
            <p:ph type="title"/>
          </p:nvPr>
        </p:nvSpPr>
        <p:spPr/>
        <p:txBody>
          <a:bodyPr/>
          <a:lstStyle/>
          <a:p>
            <a:r>
              <a:rPr lang="en-US" dirty="0"/>
              <a:t>Baseline Model: (Seasonal)Naive</a:t>
            </a:r>
          </a:p>
        </p:txBody>
      </p:sp>
      <p:sp>
        <p:nvSpPr>
          <p:cNvPr id="3" name="Content Placeholder 2">
            <a:extLst>
              <a:ext uri="{FF2B5EF4-FFF2-40B4-BE49-F238E27FC236}">
                <a16:creationId xmlns:a16="http://schemas.microsoft.com/office/drawing/2014/main" id="{4360F390-C9FA-1609-FFB6-3AB7AD90A37C}"/>
              </a:ext>
            </a:extLst>
          </p:cNvPr>
          <p:cNvSpPr>
            <a:spLocks noGrp="1"/>
          </p:cNvSpPr>
          <p:nvPr>
            <p:ph idx="1"/>
          </p:nvPr>
        </p:nvSpPr>
        <p:spPr/>
        <p:txBody>
          <a:bodyPr/>
          <a:lstStyle/>
          <a:p>
            <a:r>
              <a:rPr lang="en-US" dirty="0">
                <a:solidFill>
                  <a:srgbClr val="CB7B93"/>
                </a:solidFill>
              </a:rPr>
              <a:t>Naïve model </a:t>
            </a:r>
            <a:r>
              <a:rPr lang="en-US" dirty="0"/>
              <a:t>- All forecasts have the value of the last observation (aka shift data by 1h)</a:t>
            </a:r>
          </a:p>
          <a:p>
            <a:r>
              <a:rPr lang="en-US" dirty="0">
                <a:solidFill>
                  <a:srgbClr val="CB7B93"/>
                </a:solidFill>
              </a:rPr>
              <a:t>Season naïve</a:t>
            </a:r>
            <a:r>
              <a:rPr lang="en-US" dirty="0"/>
              <a:t> - All forecasts have the value shifted by one season (e.g. 24h)</a:t>
            </a:r>
          </a:p>
        </p:txBody>
      </p:sp>
      <p:pic>
        <p:nvPicPr>
          <p:cNvPr id="4" name="Picture 3">
            <a:extLst>
              <a:ext uri="{FF2B5EF4-FFF2-40B4-BE49-F238E27FC236}">
                <a16:creationId xmlns:a16="http://schemas.microsoft.com/office/drawing/2014/main" id="{FB26D0B6-A8F7-D217-1C6D-4088D0042FDF}"/>
              </a:ext>
            </a:extLst>
          </p:cNvPr>
          <p:cNvPicPr>
            <a:picLocks noChangeAspect="1"/>
          </p:cNvPicPr>
          <p:nvPr/>
        </p:nvPicPr>
        <p:blipFill>
          <a:blip r:embed="rId3"/>
          <a:stretch>
            <a:fillRect/>
          </a:stretch>
        </p:blipFill>
        <p:spPr>
          <a:xfrm>
            <a:off x="5391356" y="2809210"/>
            <a:ext cx="5943128" cy="1674287"/>
          </a:xfrm>
          <a:prstGeom prst="rect">
            <a:avLst/>
          </a:prstGeom>
        </p:spPr>
      </p:pic>
      <p:pic>
        <p:nvPicPr>
          <p:cNvPr id="5" name="Picture 4">
            <a:extLst>
              <a:ext uri="{FF2B5EF4-FFF2-40B4-BE49-F238E27FC236}">
                <a16:creationId xmlns:a16="http://schemas.microsoft.com/office/drawing/2014/main" id="{3A9D71E7-AA78-28F4-7ED5-131B33A75313}"/>
              </a:ext>
            </a:extLst>
          </p:cNvPr>
          <p:cNvPicPr>
            <a:picLocks noChangeAspect="1"/>
          </p:cNvPicPr>
          <p:nvPr/>
        </p:nvPicPr>
        <p:blipFill>
          <a:blip r:embed="rId4"/>
          <a:srcRect/>
          <a:stretch/>
        </p:blipFill>
        <p:spPr>
          <a:xfrm>
            <a:off x="5439852" y="4677483"/>
            <a:ext cx="5846135" cy="1647707"/>
          </a:xfrm>
          <a:prstGeom prst="rect">
            <a:avLst/>
          </a:prstGeom>
        </p:spPr>
      </p:pic>
      <p:graphicFrame>
        <p:nvGraphicFramePr>
          <p:cNvPr id="6" name="Table 5">
            <a:extLst>
              <a:ext uri="{FF2B5EF4-FFF2-40B4-BE49-F238E27FC236}">
                <a16:creationId xmlns:a16="http://schemas.microsoft.com/office/drawing/2014/main" id="{D87E8D21-537D-CD39-1726-7226384BBD06}"/>
              </a:ext>
            </a:extLst>
          </p:cNvPr>
          <p:cNvGraphicFramePr>
            <a:graphicFrameLocks noGrp="1"/>
          </p:cNvGraphicFramePr>
          <p:nvPr>
            <p:extLst>
              <p:ext uri="{D42A27DB-BD31-4B8C-83A1-F6EECF244321}">
                <p14:modId xmlns:p14="http://schemas.microsoft.com/office/powerpoint/2010/main" val="3680779022"/>
              </p:ext>
            </p:extLst>
          </p:nvPr>
        </p:nvGraphicFramePr>
        <p:xfrm>
          <a:off x="1371600" y="2914833"/>
          <a:ext cx="3396219" cy="1097280"/>
        </p:xfrm>
        <a:graphic>
          <a:graphicData uri="http://schemas.openxmlformats.org/drawingml/2006/table">
            <a:tbl>
              <a:tblPr firstRow="1" bandRow="1">
                <a:tableStyleId>{21E4AEA4-8DFA-4A89-87EB-49C32662AFE0}</a:tableStyleId>
              </a:tblPr>
              <a:tblGrid>
                <a:gridCol w="1132073">
                  <a:extLst>
                    <a:ext uri="{9D8B030D-6E8A-4147-A177-3AD203B41FA5}">
                      <a16:colId xmlns:a16="http://schemas.microsoft.com/office/drawing/2014/main" val="1391191963"/>
                    </a:ext>
                  </a:extLst>
                </a:gridCol>
                <a:gridCol w="1132073">
                  <a:extLst>
                    <a:ext uri="{9D8B030D-6E8A-4147-A177-3AD203B41FA5}">
                      <a16:colId xmlns:a16="http://schemas.microsoft.com/office/drawing/2014/main" val="2248249856"/>
                    </a:ext>
                  </a:extLst>
                </a:gridCol>
                <a:gridCol w="1132073">
                  <a:extLst>
                    <a:ext uri="{9D8B030D-6E8A-4147-A177-3AD203B41FA5}">
                      <a16:colId xmlns:a16="http://schemas.microsoft.com/office/drawing/2014/main" val="72108776"/>
                    </a:ext>
                  </a:extLst>
                </a:gridCol>
              </a:tblGrid>
              <a:tr h="226787">
                <a:tc>
                  <a:txBody>
                    <a:bodyPr/>
                    <a:lstStyle/>
                    <a:p>
                      <a:r>
                        <a:rPr lang="en-US" dirty="0"/>
                        <a:t>Naive</a:t>
                      </a:r>
                    </a:p>
                  </a:txBody>
                  <a:tcPr/>
                </a:tc>
                <a:tc>
                  <a:txBody>
                    <a:bodyPr/>
                    <a:lstStyle/>
                    <a:p>
                      <a:r>
                        <a:rPr lang="en-US" dirty="0"/>
                        <a:t>RMSE</a:t>
                      </a:r>
                    </a:p>
                  </a:txBody>
                  <a:tcPr/>
                </a:tc>
                <a:tc>
                  <a:txBody>
                    <a:bodyPr/>
                    <a:lstStyle/>
                    <a:p>
                      <a:r>
                        <a:rPr lang="en-US" dirty="0"/>
                        <a:t>MAPE</a:t>
                      </a:r>
                    </a:p>
                  </a:txBody>
                  <a:tcPr/>
                </a:tc>
                <a:extLst>
                  <a:ext uri="{0D108BD9-81ED-4DB2-BD59-A6C34878D82A}">
                    <a16:rowId xmlns:a16="http://schemas.microsoft.com/office/drawing/2014/main" val="1132633554"/>
                  </a:ext>
                </a:extLst>
              </a:tr>
              <a:tr h="226787">
                <a:tc>
                  <a:txBody>
                    <a:bodyPr/>
                    <a:lstStyle/>
                    <a:p>
                      <a:r>
                        <a:rPr lang="en-US" dirty="0"/>
                        <a:t>Task 1</a:t>
                      </a:r>
                      <a:r>
                        <a:rPr lang="en-US" dirty="0">
                          <a:solidFill>
                            <a:schemeClr val="bg1">
                              <a:lumMod val="50000"/>
                            </a:schemeClr>
                          </a:solidFill>
                        </a:rPr>
                        <a:t>*</a:t>
                      </a:r>
                    </a:p>
                  </a:txBody>
                  <a:tcPr anchor="ctr"/>
                </a:tc>
                <a:tc>
                  <a:txBody>
                    <a:bodyPr/>
                    <a:lstStyle/>
                    <a:p>
                      <a:r>
                        <a:rPr lang="en-US" dirty="0"/>
                        <a:t>28.2</a:t>
                      </a:r>
                    </a:p>
                  </a:txBody>
                  <a:tcPr anchor="ctr"/>
                </a:tc>
                <a:tc>
                  <a:txBody>
                    <a:bodyPr/>
                    <a:lstStyle/>
                    <a:p>
                      <a:r>
                        <a:rPr lang="en-US" dirty="0"/>
                        <a:t>16.9%</a:t>
                      </a:r>
                    </a:p>
                  </a:txBody>
                  <a:tcPr anchor="ctr"/>
                </a:tc>
                <a:extLst>
                  <a:ext uri="{0D108BD9-81ED-4DB2-BD59-A6C34878D82A}">
                    <a16:rowId xmlns:a16="http://schemas.microsoft.com/office/drawing/2014/main" val="167174275"/>
                  </a:ext>
                </a:extLst>
              </a:tr>
              <a:tr h="2267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Task 2</a:t>
                      </a:r>
                      <a:r>
                        <a:rPr lang="en-US" dirty="0">
                          <a:solidFill>
                            <a:schemeClr val="bg1">
                              <a:lumMod val="50000"/>
                            </a:schemeClr>
                          </a:solidFill>
                        </a:rPr>
                        <a:t>*</a:t>
                      </a:r>
                      <a:endParaRPr lang="en-US" dirty="0"/>
                    </a:p>
                  </a:txBody>
                  <a:tcPr/>
                </a:tc>
                <a:tc>
                  <a:txBody>
                    <a:bodyPr/>
                    <a:lstStyle/>
                    <a:p>
                      <a:r>
                        <a:rPr lang="en-US" dirty="0"/>
                        <a:t>48.2</a:t>
                      </a:r>
                    </a:p>
                  </a:txBody>
                  <a:tcPr/>
                </a:tc>
                <a:tc>
                  <a:txBody>
                    <a:bodyPr/>
                    <a:lstStyle/>
                    <a:p>
                      <a:r>
                        <a:rPr lang="en-US" dirty="0"/>
                        <a:t>25.2%</a:t>
                      </a:r>
                    </a:p>
                  </a:txBody>
                  <a:tcPr/>
                </a:tc>
                <a:extLst>
                  <a:ext uri="{0D108BD9-81ED-4DB2-BD59-A6C34878D82A}">
                    <a16:rowId xmlns:a16="http://schemas.microsoft.com/office/drawing/2014/main" val="3361760250"/>
                  </a:ext>
                </a:extLst>
              </a:tr>
            </a:tbl>
          </a:graphicData>
        </a:graphic>
      </p:graphicFrame>
      <p:graphicFrame>
        <p:nvGraphicFramePr>
          <p:cNvPr id="7" name="Table 6">
            <a:extLst>
              <a:ext uri="{FF2B5EF4-FFF2-40B4-BE49-F238E27FC236}">
                <a16:creationId xmlns:a16="http://schemas.microsoft.com/office/drawing/2014/main" id="{847EA3DD-0919-3EC0-DC96-D3B6E62900A4}"/>
              </a:ext>
            </a:extLst>
          </p:cNvPr>
          <p:cNvGraphicFramePr>
            <a:graphicFrameLocks noGrp="1"/>
          </p:cNvGraphicFramePr>
          <p:nvPr>
            <p:extLst>
              <p:ext uri="{D42A27DB-BD31-4B8C-83A1-F6EECF244321}">
                <p14:modId xmlns:p14="http://schemas.microsoft.com/office/powerpoint/2010/main" val="3337096974"/>
              </p:ext>
            </p:extLst>
          </p:nvPr>
        </p:nvGraphicFramePr>
        <p:xfrm>
          <a:off x="1371600" y="4823362"/>
          <a:ext cx="3396219" cy="1097280"/>
        </p:xfrm>
        <a:graphic>
          <a:graphicData uri="http://schemas.openxmlformats.org/drawingml/2006/table">
            <a:tbl>
              <a:tblPr firstRow="1" bandRow="1">
                <a:tableStyleId>{21E4AEA4-8DFA-4A89-87EB-49C32662AFE0}</a:tableStyleId>
              </a:tblPr>
              <a:tblGrid>
                <a:gridCol w="1132073">
                  <a:extLst>
                    <a:ext uri="{9D8B030D-6E8A-4147-A177-3AD203B41FA5}">
                      <a16:colId xmlns:a16="http://schemas.microsoft.com/office/drawing/2014/main" val="1391191963"/>
                    </a:ext>
                  </a:extLst>
                </a:gridCol>
                <a:gridCol w="1132073">
                  <a:extLst>
                    <a:ext uri="{9D8B030D-6E8A-4147-A177-3AD203B41FA5}">
                      <a16:colId xmlns:a16="http://schemas.microsoft.com/office/drawing/2014/main" val="2248249856"/>
                    </a:ext>
                  </a:extLst>
                </a:gridCol>
                <a:gridCol w="1132073">
                  <a:extLst>
                    <a:ext uri="{9D8B030D-6E8A-4147-A177-3AD203B41FA5}">
                      <a16:colId xmlns:a16="http://schemas.microsoft.com/office/drawing/2014/main" val="72108776"/>
                    </a:ext>
                  </a:extLst>
                </a:gridCol>
              </a:tblGrid>
              <a:tr h="226787">
                <a:tc>
                  <a:txBody>
                    <a:bodyPr/>
                    <a:lstStyle/>
                    <a:p>
                      <a:r>
                        <a:rPr lang="en-US" dirty="0"/>
                        <a:t>S-Naive</a:t>
                      </a:r>
                    </a:p>
                  </a:txBody>
                  <a:tcPr/>
                </a:tc>
                <a:tc>
                  <a:txBody>
                    <a:bodyPr/>
                    <a:lstStyle/>
                    <a:p>
                      <a:r>
                        <a:rPr lang="en-US" dirty="0"/>
                        <a:t>RMSE</a:t>
                      </a:r>
                    </a:p>
                  </a:txBody>
                  <a:tcPr/>
                </a:tc>
                <a:tc>
                  <a:txBody>
                    <a:bodyPr/>
                    <a:lstStyle/>
                    <a:p>
                      <a:r>
                        <a:rPr lang="en-US" dirty="0"/>
                        <a:t>MAPE</a:t>
                      </a:r>
                    </a:p>
                  </a:txBody>
                  <a:tcPr/>
                </a:tc>
                <a:extLst>
                  <a:ext uri="{0D108BD9-81ED-4DB2-BD59-A6C34878D82A}">
                    <a16:rowId xmlns:a16="http://schemas.microsoft.com/office/drawing/2014/main" val="1132633554"/>
                  </a:ext>
                </a:extLst>
              </a:tr>
              <a:tr h="226787">
                <a:tc>
                  <a:txBody>
                    <a:bodyPr/>
                    <a:lstStyle/>
                    <a:p>
                      <a:r>
                        <a:rPr lang="en-US" dirty="0"/>
                        <a:t>Task 1</a:t>
                      </a:r>
                      <a:r>
                        <a:rPr lang="en-US" dirty="0">
                          <a:solidFill>
                            <a:schemeClr val="bg1">
                              <a:lumMod val="50000"/>
                            </a:schemeClr>
                          </a:solidFill>
                        </a:rPr>
                        <a:t>*</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63.0</a:t>
                      </a:r>
                    </a:p>
                  </a:txBody>
                  <a:tcPr anchor="ctr"/>
                </a:tc>
                <a:tc>
                  <a:txBody>
                    <a:bodyPr/>
                    <a:lstStyle/>
                    <a:p>
                      <a:r>
                        <a:rPr lang="en-US" dirty="0"/>
                        <a:t>42.5%</a:t>
                      </a:r>
                    </a:p>
                  </a:txBody>
                  <a:tcPr anchor="ctr"/>
                </a:tc>
                <a:extLst>
                  <a:ext uri="{0D108BD9-81ED-4DB2-BD59-A6C34878D82A}">
                    <a16:rowId xmlns:a16="http://schemas.microsoft.com/office/drawing/2014/main" val="167174275"/>
                  </a:ext>
                </a:extLst>
              </a:tr>
              <a:tr h="226787">
                <a:tc>
                  <a:txBody>
                    <a:bodyPr/>
                    <a:lstStyle/>
                    <a:p>
                      <a:r>
                        <a:rPr lang="en-US" dirty="0"/>
                        <a:t>Task 2</a:t>
                      </a:r>
                      <a:r>
                        <a:rPr lang="en-US" dirty="0">
                          <a:solidFill>
                            <a:schemeClr val="bg1">
                              <a:lumMod val="50000"/>
                            </a:schemeClr>
                          </a:solidFill>
                        </a:rPr>
                        <a:t>*</a:t>
                      </a:r>
                      <a:endParaRPr lang="en-US" dirty="0"/>
                    </a:p>
                  </a:txBody>
                  <a:tcPr/>
                </a:tc>
                <a:tc>
                  <a:txBody>
                    <a:bodyPr/>
                    <a:lstStyle/>
                    <a:p>
                      <a:r>
                        <a:rPr lang="en-US" dirty="0"/>
                        <a:t>86.0</a:t>
                      </a:r>
                    </a:p>
                  </a:txBody>
                  <a:tcPr/>
                </a:tc>
                <a:tc>
                  <a:txBody>
                    <a:bodyPr/>
                    <a:lstStyle/>
                    <a:p>
                      <a:r>
                        <a:rPr lang="en-US" dirty="0"/>
                        <a:t>51.2%</a:t>
                      </a:r>
                    </a:p>
                  </a:txBody>
                  <a:tcPr/>
                </a:tc>
                <a:extLst>
                  <a:ext uri="{0D108BD9-81ED-4DB2-BD59-A6C34878D82A}">
                    <a16:rowId xmlns:a16="http://schemas.microsoft.com/office/drawing/2014/main" val="3361760250"/>
                  </a:ext>
                </a:extLst>
              </a:tr>
            </a:tbl>
          </a:graphicData>
        </a:graphic>
      </p:graphicFrame>
      <p:sp>
        <p:nvSpPr>
          <p:cNvPr id="8" name="TextBox 7">
            <a:extLst>
              <a:ext uri="{FF2B5EF4-FFF2-40B4-BE49-F238E27FC236}">
                <a16:creationId xmlns:a16="http://schemas.microsoft.com/office/drawing/2014/main" id="{1BB618E8-B2FD-9FB6-7795-A8C74F1D973B}"/>
              </a:ext>
            </a:extLst>
          </p:cNvPr>
          <p:cNvSpPr txBox="1"/>
          <p:nvPr/>
        </p:nvSpPr>
        <p:spPr>
          <a:xfrm>
            <a:off x="1467291" y="4019101"/>
            <a:ext cx="2218877" cy="261610"/>
          </a:xfrm>
          <a:prstGeom prst="rect">
            <a:avLst/>
          </a:prstGeom>
          <a:noFill/>
        </p:spPr>
        <p:txBody>
          <a:bodyPr wrap="none" rtlCol="0">
            <a:spAutoFit/>
          </a:bodyPr>
          <a:lstStyle/>
          <a:p>
            <a:r>
              <a:rPr lang="en-US" sz="1050" dirty="0">
                <a:solidFill>
                  <a:schemeClr val="bg1">
                    <a:lumMod val="50000"/>
                  </a:schemeClr>
                </a:solidFill>
              </a:rPr>
              <a:t>*no difference between a and b</a:t>
            </a:r>
          </a:p>
        </p:txBody>
      </p:sp>
      <p:sp>
        <p:nvSpPr>
          <p:cNvPr id="9" name="TextBox 8">
            <a:extLst>
              <a:ext uri="{FF2B5EF4-FFF2-40B4-BE49-F238E27FC236}">
                <a16:creationId xmlns:a16="http://schemas.microsoft.com/office/drawing/2014/main" id="{97675854-EC88-40B7-D182-FB0BFE27B69D}"/>
              </a:ext>
            </a:extLst>
          </p:cNvPr>
          <p:cNvSpPr txBox="1"/>
          <p:nvPr/>
        </p:nvSpPr>
        <p:spPr>
          <a:xfrm>
            <a:off x="1467290" y="5916624"/>
            <a:ext cx="2218877" cy="261610"/>
          </a:xfrm>
          <a:prstGeom prst="rect">
            <a:avLst/>
          </a:prstGeom>
          <a:noFill/>
        </p:spPr>
        <p:txBody>
          <a:bodyPr wrap="none" rtlCol="0">
            <a:spAutoFit/>
          </a:bodyPr>
          <a:lstStyle/>
          <a:p>
            <a:r>
              <a:rPr lang="en-US" sz="1050" dirty="0">
                <a:solidFill>
                  <a:schemeClr val="bg1">
                    <a:lumMod val="50000"/>
                  </a:schemeClr>
                </a:solidFill>
              </a:rPr>
              <a:t>*no difference between a and b</a:t>
            </a:r>
          </a:p>
        </p:txBody>
      </p:sp>
    </p:spTree>
    <p:extLst>
      <p:ext uri="{BB962C8B-B14F-4D97-AF65-F5344CB8AC3E}">
        <p14:creationId xmlns:p14="http://schemas.microsoft.com/office/powerpoint/2010/main" val="1442847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50C42-17FA-5286-253C-58C2360132BD}"/>
              </a:ext>
            </a:extLst>
          </p:cNvPr>
          <p:cNvSpPr>
            <a:spLocks noGrp="1"/>
          </p:cNvSpPr>
          <p:nvPr>
            <p:ph type="title"/>
          </p:nvPr>
        </p:nvSpPr>
        <p:spPr/>
        <p:txBody>
          <a:bodyPr/>
          <a:lstStyle/>
          <a:p>
            <a:r>
              <a:rPr lang="en-US" dirty="0"/>
              <a:t>Next step</a:t>
            </a:r>
          </a:p>
        </p:txBody>
      </p:sp>
      <p:graphicFrame>
        <p:nvGraphicFramePr>
          <p:cNvPr id="5" name="Content Placeholder 2">
            <a:extLst>
              <a:ext uri="{FF2B5EF4-FFF2-40B4-BE49-F238E27FC236}">
                <a16:creationId xmlns:a16="http://schemas.microsoft.com/office/drawing/2014/main" id="{DD3DC5A6-387C-0B0C-FE39-CD374727DC42}"/>
              </a:ext>
            </a:extLst>
          </p:cNvPr>
          <p:cNvGraphicFramePr>
            <a:graphicFrameLocks noGrp="1"/>
          </p:cNvGraphicFramePr>
          <p:nvPr>
            <p:ph idx="1"/>
            <p:extLst>
              <p:ext uri="{D42A27DB-BD31-4B8C-83A1-F6EECF244321}">
                <p14:modId xmlns:p14="http://schemas.microsoft.com/office/powerpoint/2010/main" val="4239303474"/>
              </p:ext>
            </p:extLst>
          </p:nvPr>
        </p:nvGraphicFramePr>
        <p:xfrm>
          <a:off x="1371600" y="1791370"/>
          <a:ext cx="10241280" cy="42802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4027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B89993-445A-0BFB-6684-12D79BE1752A}"/>
            </a:ext>
          </a:extLst>
        </p:cNvPr>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AD4FE1-0863-1FF9-55B9-6E5E771862D4}"/>
              </a:ext>
            </a:extLst>
          </p:cNvPr>
          <p:cNvSpPr>
            <a:spLocks noGrp="1"/>
          </p:cNvSpPr>
          <p:nvPr>
            <p:ph type="title"/>
          </p:nvPr>
        </p:nvSpPr>
        <p:spPr>
          <a:xfrm>
            <a:off x="1371600" y="457200"/>
            <a:ext cx="4911393" cy="1556724"/>
          </a:xfrm>
        </p:spPr>
        <p:txBody>
          <a:bodyPr anchor="b">
            <a:normAutofit/>
          </a:bodyPr>
          <a:lstStyle/>
          <a:p>
            <a:r>
              <a:rPr lang="en-US" dirty="0"/>
              <a:t>Arima &amp; </a:t>
            </a:r>
            <a:r>
              <a:rPr lang="en-US" dirty="0" err="1"/>
              <a:t>SARima</a:t>
            </a:r>
            <a:endParaRPr lang="en-US" dirty="0"/>
          </a:p>
        </p:txBody>
      </p:sp>
      <p:sp>
        <p:nvSpPr>
          <p:cNvPr id="3" name="Content Placeholder 2">
            <a:extLst>
              <a:ext uri="{FF2B5EF4-FFF2-40B4-BE49-F238E27FC236}">
                <a16:creationId xmlns:a16="http://schemas.microsoft.com/office/drawing/2014/main" id="{FBAC03C7-78CA-28B4-115A-41FAA22CD566}"/>
              </a:ext>
            </a:extLst>
          </p:cNvPr>
          <p:cNvSpPr>
            <a:spLocks noGrp="1"/>
          </p:cNvSpPr>
          <p:nvPr>
            <p:ph idx="1"/>
          </p:nvPr>
        </p:nvSpPr>
        <p:spPr>
          <a:xfrm>
            <a:off x="1371601" y="2345635"/>
            <a:ext cx="4911392" cy="3583940"/>
          </a:xfrm>
        </p:spPr>
        <p:txBody>
          <a:bodyPr anchor="t">
            <a:normAutofit/>
          </a:bodyPr>
          <a:lstStyle/>
          <a:p>
            <a:endParaRPr lang="en-US" sz="1600" dirty="0"/>
          </a:p>
          <a:p>
            <a:r>
              <a:rPr lang="en-US" sz="1600" dirty="0"/>
              <a:t>ADF-Test: p&lt;0.000 </a:t>
            </a:r>
            <a:r>
              <a:rPr lang="en-US" sz="1600" dirty="0">
                <a:sym typeface="Wingdings" pitchFamily="2" charset="2"/>
              </a:rPr>
              <a:t> no</a:t>
            </a:r>
            <a:r>
              <a:rPr lang="en-US" sz="1600" dirty="0"/>
              <a:t> unit-root</a:t>
            </a:r>
          </a:p>
          <a:p>
            <a:r>
              <a:rPr lang="en-US" sz="1600" dirty="0"/>
              <a:t>2 big PAC-components</a:t>
            </a:r>
          </a:p>
          <a:p>
            <a:r>
              <a:rPr lang="en-US" sz="1600" dirty="0"/>
              <a:t>ACF properly mainly propagation of the autocorrelation at lag-1 and lag-2</a:t>
            </a:r>
          </a:p>
          <a:p>
            <a:r>
              <a:rPr lang="en-US" sz="1600" dirty="0"/>
              <a:t>Check different orders:</a:t>
            </a:r>
          </a:p>
          <a:p>
            <a:pPr lvl="1"/>
            <a:r>
              <a:rPr lang="en-US" sz="1600" dirty="0"/>
              <a:t>e.g. (2,0,0) -- (2,0,1) -- (3,0,0) -- (1,1,2)</a:t>
            </a:r>
          </a:p>
          <a:p>
            <a:r>
              <a:rPr lang="en-US" sz="1600" dirty="0"/>
              <a:t>Try to include a seasonality:</a:t>
            </a:r>
          </a:p>
          <a:p>
            <a:pPr lvl="1"/>
            <a:r>
              <a:rPr lang="en-US" sz="1600" dirty="0"/>
              <a:t>One day (24h) or half a day(12h)</a:t>
            </a:r>
          </a:p>
        </p:txBody>
      </p:sp>
      <p:sp>
        <p:nvSpPr>
          <p:cNvPr id="9225" name="Rectangle 9224">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7" name="Rectangle 9226">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4979F8CA-FE34-BA7A-97DC-43DADDE29839}"/>
              </a:ext>
            </a:extLst>
          </p:cNvPr>
          <p:cNvGrpSpPr/>
          <p:nvPr/>
        </p:nvGrpSpPr>
        <p:grpSpPr>
          <a:xfrm>
            <a:off x="5610289" y="1500909"/>
            <a:ext cx="6175901" cy="4346998"/>
            <a:chOff x="6644639" y="1500909"/>
            <a:chExt cx="5141551" cy="3618956"/>
          </a:xfrm>
        </p:grpSpPr>
        <p:pic>
          <p:nvPicPr>
            <p:cNvPr id="9218" name="Picture 2" descr="A graph of blood glucose&#10;&#10;AI-generated content may be incorrect.">
              <a:extLst>
                <a:ext uri="{FF2B5EF4-FFF2-40B4-BE49-F238E27FC236}">
                  <a16:creationId xmlns:a16="http://schemas.microsoft.com/office/drawing/2014/main" id="{72748783-26DE-898F-57AF-318CA1D2002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44639" y="1500909"/>
              <a:ext cx="5090161" cy="338495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6C3A0C1B-B1D1-55DF-291E-B472B1F7BF01}"/>
                </a:ext>
              </a:extLst>
            </p:cNvPr>
            <p:cNvSpPr/>
            <p:nvPr/>
          </p:nvSpPr>
          <p:spPr>
            <a:xfrm>
              <a:off x="6854987" y="4774014"/>
              <a:ext cx="4879813" cy="1849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E60B255-90D4-EE5B-E3CF-08488BE9AA6A}"/>
                </a:ext>
              </a:extLst>
            </p:cNvPr>
            <p:cNvSpPr txBox="1"/>
            <p:nvPr/>
          </p:nvSpPr>
          <p:spPr>
            <a:xfrm>
              <a:off x="9425762" y="4774019"/>
              <a:ext cx="2360428" cy="345846"/>
            </a:xfrm>
            <a:prstGeom prst="rect">
              <a:avLst/>
            </a:prstGeom>
            <a:noFill/>
          </p:spPr>
          <p:txBody>
            <a:bodyPr wrap="square" rtlCol="0">
              <a:spAutoFit/>
            </a:bodyPr>
            <a:lstStyle/>
            <a:p>
              <a:r>
                <a:rPr lang="en-US" sz="900" dirty="0"/>
                <a:t>0                6               12               18               24</a:t>
              </a:r>
            </a:p>
            <a:p>
              <a:r>
                <a:rPr lang="en-US" sz="900" dirty="0"/>
                <a:t>                              lag in [h]</a:t>
              </a:r>
            </a:p>
          </p:txBody>
        </p:sp>
        <p:sp>
          <p:nvSpPr>
            <p:cNvPr id="6" name="TextBox 5">
              <a:extLst>
                <a:ext uri="{FF2B5EF4-FFF2-40B4-BE49-F238E27FC236}">
                  <a16:creationId xmlns:a16="http://schemas.microsoft.com/office/drawing/2014/main" id="{B435DF33-F719-9A90-F879-338E3FAB6865}"/>
                </a:ext>
              </a:extLst>
            </p:cNvPr>
            <p:cNvSpPr txBox="1"/>
            <p:nvPr/>
          </p:nvSpPr>
          <p:spPr>
            <a:xfrm>
              <a:off x="6889898" y="4763386"/>
              <a:ext cx="2360428" cy="345846"/>
            </a:xfrm>
            <a:prstGeom prst="rect">
              <a:avLst/>
            </a:prstGeom>
            <a:noFill/>
          </p:spPr>
          <p:txBody>
            <a:bodyPr wrap="square" rtlCol="0">
              <a:spAutoFit/>
            </a:bodyPr>
            <a:lstStyle/>
            <a:p>
              <a:r>
                <a:rPr lang="en-US" sz="900" dirty="0"/>
                <a:t>0                6               12              18              24</a:t>
              </a:r>
            </a:p>
            <a:p>
              <a:r>
                <a:rPr lang="en-US" sz="900" dirty="0"/>
                <a:t>                              lag in [h]</a:t>
              </a:r>
            </a:p>
          </p:txBody>
        </p:sp>
      </p:grpSp>
    </p:spTree>
    <p:extLst>
      <p:ext uri="{BB962C8B-B14F-4D97-AF65-F5344CB8AC3E}">
        <p14:creationId xmlns:p14="http://schemas.microsoft.com/office/powerpoint/2010/main" val="3783066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8FD48-052A-1505-599F-DFD4CE2D1273}"/>
              </a:ext>
            </a:extLst>
          </p:cNvPr>
          <p:cNvSpPr>
            <a:spLocks noGrp="1"/>
          </p:cNvSpPr>
          <p:nvPr>
            <p:ph type="title"/>
          </p:nvPr>
        </p:nvSpPr>
        <p:spPr>
          <a:xfrm>
            <a:off x="1371600" y="795528"/>
            <a:ext cx="4125433" cy="907148"/>
          </a:xfrm>
        </p:spPr>
        <p:txBody>
          <a:bodyPr/>
          <a:lstStyle/>
          <a:p>
            <a:r>
              <a:rPr lang="en-US" dirty="0"/>
              <a:t>ARIMA - results</a:t>
            </a:r>
          </a:p>
        </p:txBody>
      </p:sp>
      <p:sp>
        <p:nvSpPr>
          <p:cNvPr id="3" name="Content Placeholder 2">
            <a:extLst>
              <a:ext uri="{FF2B5EF4-FFF2-40B4-BE49-F238E27FC236}">
                <a16:creationId xmlns:a16="http://schemas.microsoft.com/office/drawing/2014/main" id="{AE751A34-42E8-A966-FC07-99C994860D48}"/>
              </a:ext>
            </a:extLst>
          </p:cNvPr>
          <p:cNvSpPr>
            <a:spLocks noGrp="1"/>
          </p:cNvSpPr>
          <p:nvPr>
            <p:ph idx="1"/>
          </p:nvPr>
        </p:nvSpPr>
        <p:spPr>
          <a:xfrm>
            <a:off x="1371600" y="1791370"/>
            <a:ext cx="4125433" cy="1898128"/>
          </a:xfrm>
        </p:spPr>
        <p:txBody>
          <a:bodyPr/>
          <a:lstStyle/>
          <a:p>
            <a:r>
              <a:rPr lang="en-US" dirty="0"/>
              <a:t>Best model:</a:t>
            </a:r>
          </a:p>
          <a:p>
            <a:pPr lvl="1"/>
            <a:r>
              <a:rPr lang="en-US" sz="1400" dirty="0"/>
              <a:t>Order: (2,0,1) x (0,0,1,12h)</a:t>
            </a:r>
          </a:p>
          <a:p>
            <a:r>
              <a:rPr lang="en-US" dirty="0"/>
              <a:t>Worse than naïve?!</a:t>
            </a:r>
          </a:p>
        </p:txBody>
      </p:sp>
      <p:pic>
        <p:nvPicPr>
          <p:cNvPr id="4" name="Picture 3">
            <a:extLst>
              <a:ext uri="{FF2B5EF4-FFF2-40B4-BE49-F238E27FC236}">
                <a16:creationId xmlns:a16="http://schemas.microsoft.com/office/drawing/2014/main" id="{BB6908F4-987D-3F65-3934-EBF51F1E1867}"/>
              </a:ext>
            </a:extLst>
          </p:cNvPr>
          <p:cNvPicPr>
            <a:picLocks noChangeAspect="1"/>
          </p:cNvPicPr>
          <p:nvPr/>
        </p:nvPicPr>
        <p:blipFill>
          <a:blip r:embed="rId2"/>
          <a:srcRect b="66713"/>
          <a:stretch/>
        </p:blipFill>
        <p:spPr>
          <a:xfrm>
            <a:off x="6524848" y="1078391"/>
            <a:ext cx="5225194" cy="1026623"/>
          </a:xfrm>
          <a:prstGeom prst="rect">
            <a:avLst/>
          </a:prstGeom>
        </p:spPr>
      </p:pic>
      <p:pic>
        <p:nvPicPr>
          <p:cNvPr id="5" name="Picture 4">
            <a:extLst>
              <a:ext uri="{FF2B5EF4-FFF2-40B4-BE49-F238E27FC236}">
                <a16:creationId xmlns:a16="http://schemas.microsoft.com/office/drawing/2014/main" id="{09D92F33-246E-3C80-747F-3B47666EAC9F}"/>
              </a:ext>
            </a:extLst>
          </p:cNvPr>
          <p:cNvPicPr>
            <a:picLocks noChangeAspect="1"/>
          </p:cNvPicPr>
          <p:nvPr/>
        </p:nvPicPr>
        <p:blipFill>
          <a:blip r:embed="rId3"/>
          <a:stretch>
            <a:fillRect/>
          </a:stretch>
        </p:blipFill>
        <p:spPr>
          <a:xfrm>
            <a:off x="1161774" y="3548586"/>
            <a:ext cx="8670518" cy="2840643"/>
          </a:xfrm>
          <a:prstGeom prst="rect">
            <a:avLst/>
          </a:prstGeom>
        </p:spPr>
      </p:pic>
      <p:graphicFrame>
        <p:nvGraphicFramePr>
          <p:cNvPr id="10" name="Table 9">
            <a:extLst>
              <a:ext uri="{FF2B5EF4-FFF2-40B4-BE49-F238E27FC236}">
                <a16:creationId xmlns:a16="http://schemas.microsoft.com/office/drawing/2014/main" id="{A6BB6754-1488-51CD-0F97-CBA425A59186}"/>
              </a:ext>
            </a:extLst>
          </p:cNvPr>
          <p:cNvGraphicFramePr>
            <a:graphicFrameLocks noGrp="1"/>
          </p:cNvGraphicFramePr>
          <p:nvPr>
            <p:extLst>
              <p:ext uri="{D42A27DB-BD31-4B8C-83A1-F6EECF244321}">
                <p14:modId xmlns:p14="http://schemas.microsoft.com/office/powerpoint/2010/main" val="4057268461"/>
              </p:ext>
            </p:extLst>
          </p:nvPr>
        </p:nvGraphicFramePr>
        <p:xfrm>
          <a:off x="6524848" y="2451306"/>
          <a:ext cx="3396219" cy="1097280"/>
        </p:xfrm>
        <a:graphic>
          <a:graphicData uri="http://schemas.openxmlformats.org/drawingml/2006/table">
            <a:tbl>
              <a:tblPr firstRow="1" bandRow="1">
                <a:tableStyleId>{21E4AEA4-8DFA-4A89-87EB-49C32662AFE0}</a:tableStyleId>
              </a:tblPr>
              <a:tblGrid>
                <a:gridCol w="1132073">
                  <a:extLst>
                    <a:ext uri="{9D8B030D-6E8A-4147-A177-3AD203B41FA5}">
                      <a16:colId xmlns:a16="http://schemas.microsoft.com/office/drawing/2014/main" val="1391191963"/>
                    </a:ext>
                  </a:extLst>
                </a:gridCol>
                <a:gridCol w="1132073">
                  <a:extLst>
                    <a:ext uri="{9D8B030D-6E8A-4147-A177-3AD203B41FA5}">
                      <a16:colId xmlns:a16="http://schemas.microsoft.com/office/drawing/2014/main" val="2248249856"/>
                    </a:ext>
                  </a:extLst>
                </a:gridCol>
                <a:gridCol w="1132073">
                  <a:extLst>
                    <a:ext uri="{9D8B030D-6E8A-4147-A177-3AD203B41FA5}">
                      <a16:colId xmlns:a16="http://schemas.microsoft.com/office/drawing/2014/main" val="72108776"/>
                    </a:ext>
                  </a:extLst>
                </a:gridCol>
              </a:tblGrid>
              <a:tr h="226787">
                <a:tc>
                  <a:txBody>
                    <a:bodyPr/>
                    <a:lstStyle/>
                    <a:p>
                      <a:r>
                        <a:rPr lang="en-US" dirty="0"/>
                        <a:t>Naive</a:t>
                      </a:r>
                    </a:p>
                  </a:txBody>
                  <a:tcPr/>
                </a:tc>
                <a:tc>
                  <a:txBody>
                    <a:bodyPr/>
                    <a:lstStyle/>
                    <a:p>
                      <a:r>
                        <a:rPr lang="en-US" dirty="0"/>
                        <a:t>RMSE</a:t>
                      </a:r>
                    </a:p>
                  </a:txBody>
                  <a:tcPr/>
                </a:tc>
                <a:tc>
                  <a:txBody>
                    <a:bodyPr/>
                    <a:lstStyle/>
                    <a:p>
                      <a:r>
                        <a:rPr lang="en-US" dirty="0"/>
                        <a:t>MAPE</a:t>
                      </a:r>
                    </a:p>
                  </a:txBody>
                  <a:tcPr/>
                </a:tc>
                <a:extLst>
                  <a:ext uri="{0D108BD9-81ED-4DB2-BD59-A6C34878D82A}">
                    <a16:rowId xmlns:a16="http://schemas.microsoft.com/office/drawing/2014/main" val="1132633554"/>
                  </a:ext>
                </a:extLst>
              </a:tr>
              <a:tr h="226787">
                <a:tc>
                  <a:txBody>
                    <a:bodyPr/>
                    <a:lstStyle/>
                    <a:p>
                      <a:r>
                        <a:rPr lang="en-US" dirty="0"/>
                        <a:t>Task 1</a:t>
                      </a:r>
                      <a:r>
                        <a:rPr lang="en-US" dirty="0">
                          <a:solidFill>
                            <a:schemeClr val="bg1">
                              <a:lumMod val="50000"/>
                            </a:schemeClr>
                          </a:solidFill>
                        </a:rPr>
                        <a:t>*</a:t>
                      </a:r>
                    </a:p>
                  </a:txBody>
                  <a:tcPr anchor="ctr"/>
                </a:tc>
                <a:tc>
                  <a:txBody>
                    <a:bodyPr/>
                    <a:lstStyle/>
                    <a:p>
                      <a:r>
                        <a:rPr lang="en-US" dirty="0"/>
                        <a:t>25.9</a:t>
                      </a:r>
                    </a:p>
                  </a:txBody>
                  <a:tcPr anchor="ctr"/>
                </a:tc>
                <a:tc>
                  <a:txBody>
                    <a:bodyPr/>
                    <a:lstStyle/>
                    <a:p>
                      <a:r>
                        <a:rPr lang="en-US" dirty="0"/>
                        <a:t>17.4%</a:t>
                      </a:r>
                    </a:p>
                  </a:txBody>
                  <a:tcPr anchor="ctr"/>
                </a:tc>
                <a:extLst>
                  <a:ext uri="{0D108BD9-81ED-4DB2-BD59-A6C34878D82A}">
                    <a16:rowId xmlns:a16="http://schemas.microsoft.com/office/drawing/2014/main" val="167174275"/>
                  </a:ext>
                </a:extLst>
              </a:tr>
              <a:tr h="2267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Task 2</a:t>
                      </a:r>
                      <a:r>
                        <a:rPr lang="en-US" dirty="0">
                          <a:solidFill>
                            <a:schemeClr val="bg1">
                              <a:lumMod val="50000"/>
                            </a:schemeClr>
                          </a:solidFill>
                        </a:rPr>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361760250"/>
                  </a:ext>
                </a:extLst>
              </a:tr>
            </a:tbl>
          </a:graphicData>
        </a:graphic>
      </p:graphicFrame>
    </p:spTree>
    <p:extLst>
      <p:ext uri="{BB962C8B-B14F-4D97-AF65-F5344CB8AC3E}">
        <p14:creationId xmlns:p14="http://schemas.microsoft.com/office/powerpoint/2010/main" val="3178289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50F64A-F182-CA80-5560-517B8B0D4972}"/>
              </a:ext>
            </a:extLst>
          </p:cNvPr>
          <p:cNvSpPr>
            <a:spLocks noGrp="1"/>
          </p:cNvSpPr>
          <p:nvPr>
            <p:ph type="title"/>
          </p:nvPr>
        </p:nvSpPr>
        <p:spPr>
          <a:xfrm>
            <a:off x="1380236" y="286601"/>
            <a:ext cx="5929422" cy="1852976"/>
          </a:xfrm>
        </p:spPr>
        <p:txBody>
          <a:bodyPr>
            <a:normAutofit/>
          </a:bodyPr>
          <a:lstStyle/>
          <a:p>
            <a:r>
              <a:rPr lang="en-US" sz="4000"/>
              <a:t>Overview</a:t>
            </a:r>
          </a:p>
        </p:txBody>
      </p:sp>
      <p:sp>
        <p:nvSpPr>
          <p:cNvPr id="3" name="Content Placeholder 2">
            <a:extLst>
              <a:ext uri="{FF2B5EF4-FFF2-40B4-BE49-F238E27FC236}">
                <a16:creationId xmlns:a16="http://schemas.microsoft.com/office/drawing/2014/main" id="{AE601F01-399D-FF9B-28CC-AFF955FE2A70}"/>
              </a:ext>
            </a:extLst>
          </p:cNvPr>
          <p:cNvSpPr>
            <a:spLocks noGrp="1"/>
          </p:cNvSpPr>
          <p:nvPr>
            <p:ph idx="1"/>
          </p:nvPr>
        </p:nvSpPr>
        <p:spPr>
          <a:xfrm>
            <a:off x="1380237" y="1783831"/>
            <a:ext cx="5929422" cy="4159770"/>
          </a:xfrm>
        </p:spPr>
        <p:txBody>
          <a:bodyPr>
            <a:normAutofit/>
          </a:bodyPr>
          <a:lstStyle/>
          <a:p>
            <a:pPr marL="0">
              <a:lnSpc>
                <a:spcPct val="110000"/>
              </a:lnSpc>
            </a:pPr>
            <a:r>
              <a:rPr lang="en-US" sz="1600" dirty="0"/>
              <a:t>Introduction &amp; domain background</a:t>
            </a:r>
          </a:p>
          <a:p>
            <a:pPr marL="0">
              <a:lnSpc>
                <a:spcPct val="110000"/>
              </a:lnSpc>
            </a:pPr>
            <a:r>
              <a:rPr lang="en-US" sz="1600" dirty="0"/>
              <a:t>HUPA-UCM Diabetes Dataset</a:t>
            </a:r>
          </a:p>
          <a:p>
            <a:pPr marL="457200" lvl="2">
              <a:lnSpc>
                <a:spcPct val="110000"/>
              </a:lnSpc>
            </a:pPr>
            <a:r>
              <a:rPr lang="en-US" sz="1600" dirty="0"/>
              <a:t>EDA</a:t>
            </a:r>
          </a:p>
          <a:p>
            <a:pPr marL="457200" lvl="2">
              <a:lnSpc>
                <a:spcPct val="110000"/>
              </a:lnSpc>
            </a:pPr>
            <a:r>
              <a:rPr lang="en-US" sz="1600" dirty="0"/>
              <a:t>Problems and solutions</a:t>
            </a:r>
          </a:p>
          <a:p>
            <a:pPr marL="457200" lvl="2">
              <a:lnSpc>
                <a:spcPct val="110000"/>
              </a:lnSpc>
            </a:pPr>
            <a:r>
              <a:rPr lang="en-US" sz="1600" dirty="0"/>
              <a:t>Feature engineering</a:t>
            </a:r>
          </a:p>
          <a:p>
            <a:pPr marL="0">
              <a:lnSpc>
                <a:spcPct val="110000"/>
              </a:lnSpc>
            </a:pPr>
            <a:r>
              <a:rPr lang="en-US" sz="1600" dirty="0"/>
              <a:t>Models</a:t>
            </a:r>
          </a:p>
          <a:p>
            <a:pPr marL="457200" lvl="2">
              <a:lnSpc>
                <a:spcPct val="110000"/>
              </a:lnSpc>
            </a:pPr>
            <a:r>
              <a:rPr lang="en-US" sz="1600" dirty="0"/>
              <a:t>Baseline</a:t>
            </a:r>
          </a:p>
          <a:p>
            <a:pPr marL="457200" lvl="2">
              <a:lnSpc>
                <a:spcPct val="110000"/>
              </a:lnSpc>
            </a:pPr>
            <a:r>
              <a:rPr lang="en-US" sz="1600" dirty="0"/>
              <a:t>ARIMA</a:t>
            </a:r>
          </a:p>
          <a:p>
            <a:pPr marL="457200" lvl="2">
              <a:lnSpc>
                <a:spcPct val="110000"/>
              </a:lnSpc>
            </a:pPr>
            <a:r>
              <a:rPr lang="en-US" sz="1600" dirty="0"/>
              <a:t>Tree models: Random Forest &amp; </a:t>
            </a:r>
            <a:r>
              <a:rPr lang="en-US" sz="1600" dirty="0" err="1"/>
              <a:t>XGBoost</a:t>
            </a:r>
            <a:endParaRPr lang="en-US" sz="1600" dirty="0"/>
          </a:p>
          <a:p>
            <a:pPr marL="457200" lvl="2">
              <a:lnSpc>
                <a:spcPct val="110000"/>
              </a:lnSpc>
            </a:pPr>
            <a:r>
              <a:rPr lang="en-US" sz="1600" dirty="0"/>
              <a:t>Neural networks: GRU, LSTM, N-Hits, Chronos</a:t>
            </a:r>
          </a:p>
          <a:p>
            <a:pPr marL="0">
              <a:lnSpc>
                <a:spcPct val="110000"/>
              </a:lnSpc>
            </a:pPr>
            <a:r>
              <a:rPr lang="en-US" sz="1600" dirty="0"/>
              <a:t>Result overview</a:t>
            </a:r>
          </a:p>
          <a:p>
            <a:pPr marL="0">
              <a:lnSpc>
                <a:spcPct val="110000"/>
              </a:lnSpc>
            </a:pPr>
            <a:r>
              <a:rPr lang="en-US" sz="1600" dirty="0"/>
              <a:t>Discussion &amp; Outlook</a:t>
            </a:r>
          </a:p>
        </p:txBody>
      </p:sp>
      <p:sp>
        <p:nvSpPr>
          <p:cNvPr id="11" name="Rectangle 1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ed blood cells suspended in mid-air">
            <a:extLst>
              <a:ext uri="{FF2B5EF4-FFF2-40B4-BE49-F238E27FC236}">
                <a16:creationId xmlns:a16="http://schemas.microsoft.com/office/drawing/2014/main" id="{E3E496F0-AC88-F52C-E429-12ABB94B2424}"/>
              </a:ext>
            </a:extLst>
          </p:cNvPr>
          <p:cNvPicPr>
            <a:picLocks noChangeAspect="1"/>
          </p:cNvPicPr>
          <p:nvPr/>
        </p:nvPicPr>
        <p:blipFill>
          <a:blip r:embed="rId2"/>
          <a:srcRect l="26492" r="33813" b="2"/>
          <a:stretch/>
        </p:blipFill>
        <p:spPr>
          <a:xfrm>
            <a:off x="8115300" y="-12515"/>
            <a:ext cx="4076700" cy="6418631"/>
          </a:xfrm>
          <a:prstGeom prst="rect">
            <a:avLst/>
          </a:prstGeom>
        </p:spPr>
      </p:pic>
    </p:spTree>
    <p:extLst>
      <p:ext uri="{BB962C8B-B14F-4D97-AF65-F5344CB8AC3E}">
        <p14:creationId xmlns:p14="http://schemas.microsoft.com/office/powerpoint/2010/main" val="386362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C53F8DC-E65E-42A4-ABA3-AB41274F3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1C64BA-95AE-1C57-E1D5-A09E4D1D7E2B}"/>
              </a:ext>
            </a:extLst>
          </p:cNvPr>
          <p:cNvSpPr>
            <a:spLocks noGrp="1"/>
          </p:cNvSpPr>
          <p:nvPr>
            <p:ph type="title"/>
          </p:nvPr>
        </p:nvSpPr>
        <p:spPr>
          <a:xfrm>
            <a:off x="1387149" y="457199"/>
            <a:ext cx="4620245" cy="1556725"/>
          </a:xfrm>
        </p:spPr>
        <p:txBody>
          <a:bodyPr anchor="b">
            <a:normAutofit/>
          </a:bodyPr>
          <a:lstStyle/>
          <a:p>
            <a:r>
              <a:rPr lang="en-US" dirty="0"/>
              <a:t>Arima - details</a:t>
            </a:r>
          </a:p>
        </p:txBody>
      </p:sp>
      <p:sp>
        <p:nvSpPr>
          <p:cNvPr id="3" name="Content Placeholder 2">
            <a:extLst>
              <a:ext uri="{FF2B5EF4-FFF2-40B4-BE49-F238E27FC236}">
                <a16:creationId xmlns:a16="http://schemas.microsoft.com/office/drawing/2014/main" id="{CFA5E358-4386-8B42-8618-3513F63BCB25}"/>
              </a:ext>
            </a:extLst>
          </p:cNvPr>
          <p:cNvSpPr>
            <a:spLocks noGrp="1"/>
          </p:cNvSpPr>
          <p:nvPr>
            <p:ph idx="1"/>
          </p:nvPr>
        </p:nvSpPr>
        <p:spPr>
          <a:xfrm>
            <a:off x="1387150" y="2384714"/>
            <a:ext cx="4620245" cy="3599226"/>
          </a:xfrm>
        </p:spPr>
        <p:txBody>
          <a:bodyPr>
            <a:normAutofit/>
          </a:bodyPr>
          <a:lstStyle/>
          <a:p>
            <a:r>
              <a:rPr lang="en-US" sz="1600" dirty="0"/>
              <a:t>Not an optimal fit:</a:t>
            </a:r>
          </a:p>
          <a:p>
            <a:pPr lvl="1"/>
            <a:r>
              <a:rPr lang="en-US" sz="1600" dirty="0"/>
              <a:t>Non-normally distributed error</a:t>
            </a:r>
          </a:p>
          <a:p>
            <a:pPr lvl="1"/>
            <a:r>
              <a:rPr lang="en-US" sz="1600" dirty="0"/>
              <a:t>Seasonality not significant</a:t>
            </a:r>
          </a:p>
          <a:p>
            <a:pPr lvl="1"/>
            <a:r>
              <a:rPr lang="en-US" sz="1600" dirty="0"/>
              <a:t>Big spikes result of interpolation?</a:t>
            </a:r>
          </a:p>
          <a:p>
            <a:pPr lvl="1"/>
            <a:r>
              <a:rPr lang="en-US" sz="1600" dirty="0"/>
              <a:t>Does not include exogenous factors / covariates</a:t>
            </a:r>
          </a:p>
        </p:txBody>
      </p:sp>
      <p:pic>
        <p:nvPicPr>
          <p:cNvPr id="4" name="Picture 3" descr="A screenshot of a computer&#10;&#10;AI-generated content may be incorrect.">
            <a:extLst>
              <a:ext uri="{FF2B5EF4-FFF2-40B4-BE49-F238E27FC236}">
                <a16:creationId xmlns:a16="http://schemas.microsoft.com/office/drawing/2014/main" id="{671CFA52-7921-67EC-EAF7-C6A928FD0B35}"/>
              </a:ext>
            </a:extLst>
          </p:cNvPr>
          <p:cNvPicPr>
            <a:picLocks noChangeAspect="1"/>
          </p:cNvPicPr>
          <p:nvPr/>
        </p:nvPicPr>
        <p:blipFill>
          <a:blip r:embed="rId2"/>
          <a:stretch>
            <a:fillRect/>
          </a:stretch>
        </p:blipFill>
        <p:spPr>
          <a:xfrm>
            <a:off x="6089622" y="575806"/>
            <a:ext cx="5645178" cy="3330654"/>
          </a:xfrm>
          <a:prstGeom prst="rect">
            <a:avLst/>
          </a:prstGeom>
        </p:spPr>
      </p:pic>
      <p:pic>
        <p:nvPicPr>
          <p:cNvPr id="5" name="Picture 4" descr="A graph of a graph&#10;&#10;AI-generated content may be incorrect.">
            <a:extLst>
              <a:ext uri="{FF2B5EF4-FFF2-40B4-BE49-F238E27FC236}">
                <a16:creationId xmlns:a16="http://schemas.microsoft.com/office/drawing/2014/main" id="{B3F4B4B6-247D-62F6-893A-DE5435A3D55A}"/>
              </a:ext>
            </a:extLst>
          </p:cNvPr>
          <p:cNvPicPr>
            <a:picLocks noChangeAspect="1"/>
          </p:cNvPicPr>
          <p:nvPr/>
        </p:nvPicPr>
        <p:blipFill>
          <a:blip r:embed="rId3"/>
          <a:stretch>
            <a:fillRect/>
          </a:stretch>
        </p:blipFill>
        <p:spPr>
          <a:xfrm>
            <a:off x="6089622" y="4073165"/>
            <a:ext cx="5645177" cy="1764117"/>
          </a:xfrm>
          <a:prstGeom prst="rect">
            <a:avLst/>
          </a:prstGeom>
        </p:spPr>
      </p:pic>
      <p:sp>
        <p:nvSpPr>
          <p:cNvPr id="12" name="Rectangle 11">
            <a:extLst>
              <a:ext uri="{FF2B5EF4-FFF2-40B4-BE49-F238E27FC236}">
                <a16:creationId xmlns:a16="http://schemas.microsoft.com/office/drawing/2014/main" id="{3808F57C-E98A-4053-BD3D-4D04986CB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DD8121B-71ED-41BD-AA7C-9E5609999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6738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4C9DC-E84B-4911-16FC-FA6C68E835F3}"/>
              </a:ext>
            </a:extLst>
          </p:cNvPr>
          <p:cNvSpPr>
            <a:spLocks noGrp="1"/>
          </p:cNvSpPr>
          <p:nvPr>
            <p:ph type="title"/>
          </p:nvPr>
        </p:nvSpPr>
        <p:spPr/>
        <p:txBody>
          <a:bodyPr/>
          <a:lstStyle/>
          <a:p>
            <a:r>
              <a:rPr lang="en-US" dirty="0"/>
              <a:t>Arima-X: Using exogenous features?</a:t>
            </a:r>
          </a:p>
        </p:txBody>
      </p:sp>
      <p:pic>
        <p:nvPicPr>
          <p:cNvPr id="4" name="Content Placeholder 3">
            <a:extLst>
              <a:ext uri="{FF2B5EF4-FFF2-40B4-BE49-F238E27FC236}">
                <a16:creationId xmlns:a16="http://schemas.microsoft.com/office/drawing/2014/main" id="{FF242005-55DA-63BD-61A6-C2EF63FB9A1E}"/>
              </a:ext>
            </a:extLst>
          </p:cNvPr>
          <p:cNvPicPr>
            <a:picLocks noGrp="1" noChangeAspect="1"/>
          </p:cNvPicPr>
          <p:nvPr>
            <p:ph idx="1"/>
          </p:nvPr>
        </p:nvPicPr>
        <p:blipFill>
          <a:blip r:embed="rId2"/>
          <a:stretch>
            <a:fillRect/>
          </a:stretch>
        </p:blipFill>
        <p:spPr>
          <a:xfrm>
            <a:off x="1323984" y="2897434"/>
            <a:ext cx="9544031" cy="1185444"/>
          </a:xfrm>
          <a:prstGeom prst="rect">
            <a:avLst/>
          </a:prstGeom>
        </p:spPr>
      </p:pic>
      <p:sp>
        <p:nvSpPr>
          <p:cNvPr id="6" name="Content Placeholder 2">
            <a:extLst>
              <a:ext uri="{FF2B5EF4-FFF2-40B4-BE49-F238E27FC236}">
                <a16:creationId xmlns:a16="http://schemas.microsoft.com/office/drawing/2014/main" id="{49456766-0FB5-8AF2-B0E0-126C9583DB5F}"/>
              </a:ext>
            </a:extLst>
          </p:cNvPr>
          <p:cNvSpPr txBox="1">
            <a:spLocks/>
          </p:cNvSpPr>
          <p:nvPr/>
        </p:nvSpPr>
        <p:spPr>
          <a:xfrm>
            <a:off x="1371600" y="2023207"/>
            <a:ext cx="8862636" cy="624300"/>
          </a:xfrm>
          <a:prstGeom prst="rect">
            <a:avLst/>
          </a:prstGeom>
        </p:spPr>
        <p:txBody>
          <a:bodyPr vert="horz" lIns="0" tIns="0" rIns="0" bIns="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Some technical problems....</a:t>
            </a:r>
          </a:p>
        </p:txBody>
      </p:sp>
    </p:spTree>
    <p:extLst>
      <p:ext uri="{BB962C8B-B14F-4D97-AF65-F5344CB8AC3E}">
        <p14:creationId xmlns:p14="http://schemas.microsoft.com/office/powerpoint/2010/main" val="506724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F82025A0-5D1F-4054-8273-6A919D75D2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6244B84-452A-4BE8-BEA4-A7CCA098C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1793"/>
            <a:ext cx="12193492" cy="6869793"/>
          </a:xfrm>
          <a:prstGeom prst="rect">
            <a:avLst/>
          </a:prstGeom>
          <a:gradFill>
            <a:gsLst>
              <a:gs pos="0">
                <a:schemeClr val="accent5">
                  <a:alpha val="83000"/>
                </a:schemeClr>
              </a:gs>
              <a:gs pos="100000">
                <a:schemeClr val="accent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6220EA9-AB07-4E8F-9E57-B281453FF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14750" y="-1068668"/>
            <a:ext cx="6439521" cy="8517963"/>
          </a:xfrm>
          <a:prstGeom prst="rect">
            <a:avLst/>
          </a:prstGeom>
          <a:gradFill>
            <a:gsLst>
              <a:gs pos="51000">
                <a:schemeClr val="accent2">
                  <a:lumMod val="60000"/>
                  <a:lumOff val="40000"/>
                  <a:alpha val="33000"/>
                </a:schemeClr>
              </a:gs>
              <a:gs pos="100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C44646F-1A59-47A2-AD5D-54DCAECD5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1102" y="-2661103"/>
            <a:ext cx="6869793" cy="12191998"/>
          </a:xfrm>
          <a:prstGeom prst="rect">
            <a:avLst/>
          </a:prstGeom>
          <a:gradFill>
            <a:gsLst>
              <a:gs pos="6000">
                <a:schemeClr val="accent2">
                  <a:alpha val="45000"/>
                </a:schemeClr>
              </a:gs>
              <a:gs pos="74000">
                <a:schemeClr val="accent4">
                  <a:alpha val="2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7544BED-FB42-4737-9370-482C3CE0D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49752" y="-3761546"/>
            <a:ext cx="4692495" cy="12192001"/>
          </a:xfrm>
          <a:prstGeom prst="rect">
            <a:avLst/>
          </a:prstGeom>
          <a:gradFill>
            <a:gsLst>
              <a:gs pos="0">
                <a:schemeClr val="accent4">
                  <a:alpha val="0"/>
                </a:schemeClr>
              </a:gs>
              <a:gs pos="99000">
                <a:schemeClr val="accent5">
                  <a:alpha val="32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6255F206-9F8F-A6A4-44E6-E714A71F0C70}"/>
              </a:ext>
            </a:extLst>
          </p:cNvPr>
          <p:cNvSpPr>
            <a:spLocks noGrp="1"/>
          </p:cNvSpPr>
          <p:nvPr>
            <p:ph type="title"/>
          </p:nvPr>
        </p:nvSpPr>
        <p:spPr>
          <a:xfrm>
            <a:off x="940820" y="696199"/>
            <a:ext cx="10353774" cy="950759"/>
          </a:xfrm>
        </p:spPr>
        <p:txBody>
          <a:bodyPr vert="horz" lIns="0" tIns="0" rIns="0" bIns="0" rtlCol="0" anchor="ctr">
            <a:normAutofit/>
          </a:bodyPr>
          <a:lstStyle/>
          <a:p>
            <a:pPr algn="ctr">
              <a:lnSpc>
                <a:spcPct val="90000"/>
              </a:lnSpc>
            </a:pPr>
            <a:r>
              <a:rPr lang="en-US" sz="3200" spc="750" dirty="0">
                <a:solidFill>
                  <a:schemeClr val="bg1"/>
                </a:solidFill>
              </a:rPr>
              <a:t>ARIMA – Code snippets</a:t>
            </a:r>
          </a:p>
        </p:txBody>
      </p:sp>
      <p:pic>
        <p:nvPicPr>
          <p:cNvPr id="4" name="Picture 3" descr="A screenshot of a computer program&#10;&#10;AI-generated content may be incorrect.">
            <a:extLst>
              <a:ext uri="{FF2B5EF4-FFF2-40B4-BE49-F238E27FC236}">
                <a16:creationId xmlns:a16="http://schemas.microsoft.com/office/drawing/2014/main" id="{68B6A959-F81E-1849-75C0-E80343C4E454}"/>
              </a:ext>
            </a:extLst>
          </p:cNvPr>
          <p:cNvPicPr>
            <a:picLocks noChangeAspect="1"/>
          </p:cNvPicPr>
          <p:nvPr/>
        </p:nvPicPr>
        <p:blipFill>
          <a:blip r:embed="rId2"/>
          <a:srcRect r="6642"/>
          <a:stretch/>
        </p:blipFill>
        <p:spPr>
          <a:xfrm>
            <a:off x="336995" y="1746353"/>
            <a:ext cx="5551158" cy="3463600"/>
          </a:xfrm>
          <a:prstGeom prst="rect">
            <a:avLst/>
          </a:prstGeom>
        </p:spPr>
      </p:pic>
      <p:pic>
        <p:nvPicPr>
          <p:cNvPr id="5" name="Picture 4" descr="A screen shot of a computer program&#10;&#10;AI-generated content may be incorrect.">
            <a:extLst>
              <a:ext uri="{FF2B5EF4-FFF2-40B4-BE49-F238E27FC236}">
                <a16:creationId xmlns:a16="http://schemas.microsoft.com/office/drawing/2014/main" id="{13AB9411-7B35-FF02-106D-53FF5CFFBCB0}"/>
              </a:ext>
            </a:extLst>
          </p:cNvPr>
          <p:cNvPicPr>
            <a:picLocks noChangeAspect="1"/>
          </p:cNvPicPr>
          <p:nvPr/>
        </p:nvPicPr>
        <p:blipFill>
          <a:blip r:embed="rId3"/>
          <a:stretch>
            <a:fillRect/>
          </a:stretch>
        </p:blipFill>
        <p:spPr>
          <a:xfrm>
            <a:off x="6076272" y="3629938"/>
            <a:ext cx="4993496" cy="1597918"/>
          </a:xfrm>
          <a:prstGeom prst="rect">
            <a:avLst/>
          </a:prstGeom>
        </p:spPr>
      </p:pic>
      <p:sp>
        <p:nvSpPr>
          <p:cNvPr id="10" name="Content Placeholder 9">
            <a:extLst>
              <a:ext uri="{FF2B5EF4-FFF2-40B4-BE49-F238E27FC236}">
                <a16:creationId xmlns:a16="http://schemas.microsoft.com/office/drawing/2014/main" id="{4058524D-7233-5EE1-2D39-0A6D7E133E7C}"/>
              </a:ext>
            </a:extLst>
          </p:cNvPr>
          <p:cNvSpPr>
            <a:spLocks noGrp="1"/>
          </p:cNvSpPr>
          <p:nvPr>
            <p:ph idx="1"/>
          </p:nvPr>
        </p:nvSpPr>
        <p:spPr>
          <a:xfrm>
            <a:off x="411426" y="5428928"/>
            <a:ext cx="11212797" cy="992937"/>
          </a:xfrm>
        </p:spPr>
        <p:txBody>
          <a:bodyPr/>
          <a:lstStyle/>
          <a:p>
            <a:r>
              <a:rPr lang="en-US" dirty="0">
                <a:solidFill>
                  <a:schemeClr val="bg1"/>
                </a:solidFill>
              </a:rPr>
              <a:t>Implemented using </a:t>
            </a:r>
            <a:r>
              <a:rPr lang="en-US" dirty="0" err="1">
                <a:solidFill>
                  <a:schemeClr val="bg1"/>
                </a:solidFill>
              </a:rPr>
              <a:t>statsmodels</a:t>
            </a:r>
            <a:endParaRPr lang="en-US" dirty="0">
              <a:solidFill>
                <a:schemeClr val="bg1"/>
              </a:solidFill>
            </a:endParaRPr>
          </a:p>
        </p:txBody>
      </p:sp>
      <p:pic>
        <p:nvPicPr>
          <p:cNvPr id="12" name="Picture 11">
            <a:extLst>
              <a:ext uri="{FF2B5EF4-FFF2-40B4-BE49-F238E27FC236}">
                <a16:creationId xmlns:a16="http://schemas.microsoft.com/office/drawing/2014/main" id="{0D79E216-B50A-4E91-4C89-0AE9A1A7F6D8}"/>
              </a:ext>
            </a:extLst>
          </p:cNvPr>
          <p:cNvPicPr>
            <a:picLocks noChangeAspect="1"/>
          </p:cNvPicPr>
          <p:nvPr/>
        </p:nvPicPr>
        <p:blipFill>
          <a:blip r:embed="rId4"/>
          <a:stretch>
            <a:fillRect/>
          </a:stretch>
        </p:blipFill>
        <p:spPr>
          <a:xfrm>
            <a:off x="6076272" y="1737099"/>
            <a:ext cx="4983930" cy="1802698"/>
          </a:xfrm>
          <a:prstGeom prst="rect">
            <a:avLst/>
          </a:prstGeom>
        </p:spPr>
      </p:pic>
    </p:spTree>
    <p:extLst>
      <p:ext uri="{BB962C8B-B14F-4D97-AF65-F5344CB8AC3E}">
        <p14:creationId xmlns:p14="http://schemas.microsoft.com/office/powerpoint/2010/main" val="1490364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54CD5-9B1E-FE57-19A6-C6C5C0EDA6E1}"/>
              </a:ext>
            </a:extLst>
          </p:cNvPr>
          <p:cNvSpPr>
            <a:spLocks noGrp="1"/>
          </p:cNvSpPr>
          <p:nvPr>
            <p:ph type="title"/>
          </p:nvPr>
        </p:nvSpPr>
        <p:spPr/>
        <p:txBody>
          <a:bodyPr/>
          <a:lstStyle/>
          <a:p>
            <a:r>
              <a:rPr lang="en-US" dirty="0"/>
              <a:t>Regression Tree ensembles </a:t>
            </a:r>
            <a:br>
              <a:rPr lang="en-US" dirty="0"/>
            </a:br>
            <a:r>
              <a:rPr lang="en-US" dirty="0"/>
              <a:t>boosting &amp; </a:t>
            </a:r>
            <a:r>
              <a:rPr lang="en-US" dirty="0" err="1"/>
              <a:t>Baggging</a:t>
            </a:r>
            <a:endParaRPr lang="en-US" dirty="0"/>
          </a:p>
        </p:txBody>
      </p:sp>
      <p:sp>
        <p:nvSpPr>
          <p:cNvPr id="3" name="Content Placeholder 2">
            <a:extLst>
              <a:ext uri="{FF2B5EF4-FFF2-40B4-BE49-F238E27FC236}">
                <a16:creationId xmlns:a16="http://schemas.microsoft.com/office/drawing/2014/main" id="{80235AB1-62DD-D33E-0AEA-D9E17A0AA3B6}"/>
              </a:ext>
            </a:extLst>
          </p:cNvPr>
          <p:cNvSpPr>
            <a:spLocks noGrp="1"/>
          </p:cNvSpPr>
          <p:nvPr>
            <p:ph idx="1"/>
          </p:nvPr>
        </p:nvSpPr>
        <p:spPr/>
        <p:txBody>
          <a:bodyPr/>
          <a:lstStyle/>
          <a:p>
            <a:r>
              <a:rPr lang="en-US" dirty="0"/>
              <a:t>Why?</a:t>
            </a:r>
          </a:p>
          <a:p>
            <a:pPr marL="914400" lvl="1" indent="-457200">
              <a:buFont typeface="+mj-lt"/>
              <a:buAutoNum type="arabicPeriod"/>
            </a:pPr>
            <a:r>
              <a:rPr lang="en-US" sz="1400" dirty="0"/>
              <a:t>Handle non-linear relationships well</a:t>
            </a:r>
          </a:p>
          <a:p>
            <a:pPr marL="914400" lvl="1" indent="-457200">
              <a:buFont typeface="+mj-lt"/>
              <a:buAutoNum type="arabicPeriod"/>
            </a:pPr>
            <a:r>
              <a:rPr lang="en-US" sz="1400" dirty="0"/>
              <a:t>Provide feature importance rankings</a:t>
            </a:r>
          </a:p>
          <a:p>
            <a:pPr marL="914400" lvl="1" indent="-457200">
              <a:buFont typeface="+mj-lt"/>
              <a:buAutoNum type="arabicPeriod"/>
            </a:pPr>
            <a:r>
              <a:rPr lang="en-US" sz="1400" dirty="0"/>
              <a:t>Less prone to overfitting due to ensemble nature</a:t>
            </a:r>
          </a:p>
          <a:p>
            <a:pPr marL="914400" lvl="1" indent="-457200">
              <a:buFont typeface="+mj-lt"/>
              <a:buAutoNum type="arabicPeriod"/>
            </a:pPr>
            <a:r>
              <a:rPr lang="en-US" sz="1400" dirty="0"/>
              <a:t>Work well with numerical time series data</a:t>
            </a:r>
          </a:p>
          <a:p>
            <a:r>
              <a:rPr lang="en-US" dirty="0"/>
              <a:t>Feature engineering:</a:t>
            </a:r>
          </a:p>
          <a:p>
            <a:pPr lvl="1"/>
            <a:r>
              <a:rPr lang="en-US" dirty="0"/>
              <a:t>Time features:</a:t>
            </a:r>
          </a:p>
          <a:p>
            <a:pPr lvl="2"/>
            <a:r>
              <a:rPr lang="en-US" dirty="0"/>
              <a:t>time of day (sin/cos), day of week, month</a:t>
            </a:r>
          </a:p>
          <a:p>
            <a:pPr lvl="1"/>
            <a:r>
              <a:rPr lang="en-US" dirty="0"/>
              <a:t>Lag features:</a:t>
            </a:r>
          </a:p>
          <a:p>
            <a:pPr lvl="2"/>
            <a:r>
              <a:rPr lang="en-US" dirty="0"/>
              <a:t>6h lag</a:t>
            </a:r>
          </a:p>
          <a:p>
            <a:pPr lvl="2"/>
            <a:r>
              <a:rPr lang="en-US" dirty="0"/>
              <a:t>Glucose level, heart rate, insulin</a:t>
            </a:r>
          </a:p>
        </p:txBody>
      </p:sp>
      <p:pic>
        <p:nvPicPr>
          <p:cNvPr id="12290" name="Picture 2" descr="Your Random Forest Model is Never the Best Random Forest Model You Can Build">
            <a:extLst>
              <a:ext uri="{FF2B5EF4-FFF2-40B4-BE49-F238E27FC236}">
                <a16:creationId xmlns:a16="http://schemas.microsoft.com/office/drawing/2014/main" id="{8C7DB878-0EF5-4388-7D1D-91364CE990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371"/>
          <a:stretch/>
        </p:blipFill>
        <p:spPr bwMode="auto">
          <a:xfrm>
            <a:off x="7945487" y="1791370"/>
            <a:ext cx="4098621" cy="17198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292" name="Picture 4" descr="Gradient Boosting Algorithm Guide with examples">
            <a:extLst>
              <a:ext uri="{FF2B5EF4-FFF2-40B4-BE49-F238E27FC236}">
                <a16:creationId xmlns:a16="http://schemas.microsoft.com/office/drawing/2014/main" id="{DA1A4515-E195-B4D4-4500-214E7D5963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923" b="21705"/>
          <a:stretch/>
        </p:blipFill>
        <p:spPr bwMode="auto">
          <a:xfrm>
            <a:off x="7965788" y="3893430"/>
            <a:ext cx="4058021" cy="11464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32279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FC628-1B7B-6A16-E2E2-3F92147069B6}"/>
              </a:ext>
            </a:extLst>
          </p:cNvPr>
          <p:cNvSpPr>
            <a:spLocks noGrp="1"/>
          </p:cNvSpPr>
          <p:nvPr>
            <p:ph type="title"/>
          </p:nvPr>
        </p:nvSpPr>
        <p:spPr>
          <a:xfrm>
            <a:off x="1371600" y="795528"/>
            <a:ext cx="3923414" cy="907148"/>
          </a:xfrm>
        </p:spPr>
        <p:txBody>
          <a:bodyPr/>
          <a:lstStyle/>
          <a:p>
            <a:r>
              <a:rPr lang="en-US" dirty="0"/>
              <a:t>Random Forest</a:t>
            </a:r>
          </a:p>
        </p:txBody>
      </p:sp>
      <p:sp>
        <p:nvSpPr>
          <p:cNvPr id="3" name="Content Placeholder 2">
            <a:extLst>
              <a:ext uri="{FF2B5EF4-FFF2-40B4-BE49-F238E27FC236}">
                <a16:creationId xmlns:a16="http://schemas.microsoft.com/office/drawing/2014/main" id="{422F00DD-68FF-5F39-26A1-1E449BF2DD4C}"/>
              </a:ext>
            </a:extLst>
          </p:cNvPr>
          <p:cNvSpPr>
            <a:spLocks noGrp="1"/>
          </p:cNvSpPr>
          <p:nvPr>
            <p:ph idx="1"/>
          </p:nvPr>
        </p:nvSpPr>
        <p:spPr>
          <a:xfrm>
            <a:off x="1371600" y="1791370"/>
            <a:ext cx="3810699" cy="4280246"/>
          </a:xfrm>
        </p:spPr>
        <p:txBody>
          <a:bodyPr/>
          <a:lstStyle/>
          <a:p>
            <a:r>
              <a:rPr lang="en-US" dirty="0" err="1"/>
              <a:t>GridsearchCV</a:t>
            </a:r>
            <a:r>
              <a:rPr lang="en-US" dirty="0"/>
              <a:t>:</a:t>
            </a:r>
          </a:p>
          <a:p>
            <a:pPr marL="457200" lvl="1" indent="0">
              <a:buNone/>
            </a:pPr>
            <a:r>
              <a:rPr lang="en-US" sz="1100" i="1" dirty="0" err="1"/>
              <a:t>param_grid</a:t>
            </a:r>
            <a:r>
              <a:rPr lang="en-US" sz="1100" i="1" dirty="0"/>
              <a:t> = {</a:t>
            </a:r>
          </a:p>
          <a:p>
            <a:pPr marL="457200" lvl="1" indent="0">
              <a:buNone/>
            </a:pPr>
            <a:r>
              <a:rPr lang="en-US" sz="1100" i="1" dirty="0"/>
              <a:t>    '</a:t>
            </a:r>
            <a:r>
              <a:rPr lang="en-US" sz="1100" i="1" dirty="0" err="1"/>
              <a:t>n_estimators</a:t>
            </a:r>
            <a:r>
              <a:rPr lang="en-US" sz="1100" i="1" dirty="0"/>
              <a:t>': [25, 50, 100], </a:t>
            </a:r>
          </a:p>
          <a:p>
            <a:pPr marL="457200" lvl="1" indent="0">
              <a:buNone/>
            </a:pPr>
            <a:r>
              <a:rPr lang="en-US" sz="1100" i="1" dirty="0"/>
              <a:t>    '</a:t>
            </a:r>
            <a:r>
              <a:rPr lang="en-US" sz="1100" i="1" dirty="0" err="1"/>
              <a:t>max_depth</a:t>
            </a:r>
            <a:r>
              <a:rPr lang="en-US" sz="1100" i="1" dirty="0"/>
              <a:t>': [5, 10],</a:t>
            </a:r>
          </a:p>
          <a:p>
            <a:pPr marL="457200" lvl="1" indent="0">
              <a:buNone/>
            </a:pPr>
            <a:r>
              <a:rPr lang="en-US" sz="1100" i="1" dirty="0"/>
              <a:t>}</a:t>
            </a:r>
          </a:p>
          <a:p>
            <a:pPr rtl="0" fontAlgn="base">
              <a:buFont typeface="Arial" panose="020B0604020202020204" pitchFamily="34" charset="0"/>
              <a:buChar char="•"/>
            </a:pPr>
            <a:r>
              <a:rPr lang="en-US" sz="1800" b="0" i="0" u="none" strike="noStrike" dirty="0">
                <a:solidFill>
                  <a:srgbClr val="000000"/>
                </a:solidFill>
                <a:effectLst/>
                <a:latin typeface="Avenir" panose="02000503020000020003" pitchFamily="2" charset="0"/>
              </a:rPr>
              <a:t>Best parameters:</a:t>
            </a:r>
            <a:endParaRPr lang="en-US" sz="1800" b="0" i="0" u="none" strike="noStrike" dirty="0">
              <a:solidFill>
                <a:srgbClr val="000000"/>
              </a:solidFill>
              <a:effectLst/>
              <a:latin typeface="Arial" panose="020B0604020202020204" pitchFamily="34" charset="0"/>
            </a:endParaRPr>
          </a:p>
          <a:p>
            <a:pPr indent="0" rtl="0">
              <a:spcBef>
                <a:spcPts val="400"/>
              </a:spcBef>
              <a:buNone/>
            </a:pPr>
            <a:r>
              <a:rPr lang="en-US" sz="1400" b="0" i="1" u="none" strike="noStrike" dirty="0">
                <a:solidFill>
                  <a:srgbClr val="000000"/>
                </a:solidFill>
                <a:effectLst/>
                <a:latin typeface="Avenir" panose="02000503020000020003" pitchFamily="2" charset="0"/>
              </a:rPr>
              <a:t>{'</a:t>
            </a:r>
            <a:r>
              <a:rPr lang="en-US" sz="1400" b="0" i="1" u="none" strike="noStrike" dirty="0" err="1">
                <a:solidFill>
                  <a:srgbClr val="000000"/>
                </a:solidFill>
                <a:effectLst/>
                <a:latin typeface="Avenir" panose="02000503020000020003" pitchFamily="2" charset="0"/>
              </a:rPr>
              <a:t>max_depth</a:t>
            </a:r>
            <a:r>
              <a:rPr lang="en-US" sz="1400" b="0" i="1" u="none" strike="noStrike" dirty="0">
                <a:solidFill>
                  <a:srgbClr val="000000"/>
                </a:solidFill>
                <a:effectLst/>
                <a:latin typeface="Avenir" panose="02000503020000020003" pitchFamily="2" charset="0"/>
              </a:rPr>
              <a:t>': 10, '</a:t>
            </a:r>
            <a:r>
              <a:rPr lang="en-US" sz="1400" b="0" i="1" u="none" strike="noStrike" dirty="0" err="1">
                <a:solidFill>
                  <a:srgbClr val="000000"/>
                </a:solidFill>
                <a:effectLst/>
                <a:latin typeface="Avenir" panose="02000503020000020003" pitchFamily="2" charset="0"/>
              </a:rPr>
              <a:t>n_estimators</a:t>
            </a:r>
            <a:r>
              <a:rPr lang="en-US" sz="1400" b="0" i="1" u="none" strike="noStrike" dirty="0">
                <a:solidFill>
                  <a:srgbClr val="000000"/>
                </a:solidFill>
                <a:effectLst/>
                <a:latin typeface="Avenir" panose="02000503020000020003" pitchFamily="2" charset="0"/>
              </a:rPr>
              <a:t>': 50}</a:t>
            </a:r>
            <a:endParaRPr lang="en-US" sz="900" dirty="0">
              <a:effectLst/>
            </a:endParaRPr>
          </a:p>
          <a:p>
            <a:pPr marL="457200" lvl="1" indent="0">
              <a:buNone/>
            </a:pPr>
            <a:endParaRPr lang="en-US" sz="1100" i="1" dirty="0"/>
          </a:p>
        </p:txBody>
      </p:sp>
      <p:graphicFrame>
        <p:nvGraphicFramePr>
          <p:cNvPr id="4" name="Table 3">
            <a:extLst>
              <a:ext uri="{FF2B5EF4-FFF2-40B4-BE49-F238E27FC236}">
                <a16:creationId xmlns:a16="http://schemas.microsoft.com/office/drawing/2014/main" id="{10C13A48-872D-C5AA-D28B-3AC43BEC95F4}"/>
              </a:ext>
            </a:extLst>
          </p:cNvPr>
          <p:cNvGraphicFramePr>
            <a:graphicFrameLocks noGrp="1"/>
          </p:cNvGraphicFramePr>
          <p:nvPr>
            <p:extLst>
              <p:ext uri="{D42A27DB-BD31-4B8C-83A1-F6EECF244321}">
                <p14:modId xmlns:p14="http://schemas.microsoft.com/office/powerpoint/2010/main" val="1462700232"/>
              </p:ext>
            </p:extLst>
          </p:nvPr>
        </p:nvGraphicFramePr>
        <p:xfrm>
          <a:off x="1513754" y="4690021"/>
          <a:ext cx="3396219" cy="731520"/>
        </p:xfrm>
        <a:graphic>
          <a:graphicData uri="http://schemas.openxmlformats.org/drawingml/2006/table">
            <a:tbl>
              <a:tblPr firstRow="1" bandRow="1">
                <a:tableStyleId>{21E4AEA4-8DFA-4A89-87EB-49C32662AFE0}</a:tableStyleId>
              </a:tblPr>
              <a:tblGrid>
                <a:gridCol w="1132073">
                  <a:extLst>
                    <a:ext uri="{9D8B030D-6E8A-4147-A177-3AD203B41FA5}">
                      <a16:colId xmlns:a16="http://schemas.microsoft.com/office/drawing/2014/main" val="2986874556"/>
                    </a:ext>
                  </a:extLst>
                </a:gridCol>
                <a:gridCol w="1132073">
                  <a:extLst>
                    <a:ext uri="{9D8B030D-6E8A-4147-A177-3AD203B41FA5}">
                      <a16:colId xmlns:a16="http://schemas.microsoft.com/office/drawing/2014/main" val="1893968256"/>
                    </a:ext>
                  </a:extLst>
                </a:gridCol>
                <a:gridCol w="1132073">
                  <a:extLst>
                    <a:ext uri="{9D8B030D-6E8A-4147-A177-3AD203B41FA5}">
                      <a16:colId xmlns:a16="http://schemas.microsoft.com/office/drawing/2014/main" val="3159828777"/>
                    </a:ext>
                  </a:extLst>
                </a:gridCol>
              </a:tblGrid>
              <a:tr h="226787">
                <a:tc>
                  <a:txBody>
                    <a:bodyPr/>
                    <a:lstStyle/>
                    <a:p>
                      <a:r>
                        <a:rPr lang="en-US" dirty="0"/>
                        <a:t>RF</a:t>
                      </a:r>
                    </a:p>
                  </a:txBody>
                  <a:tcPr/>
                </a:tc>
                <a:tc>
                  <a:txBody>
                    <a:bodyPr/>
                    <a:lstStyle/>
                    <a:p>
                      <a:r>
                        <a:rPr lang="en-US" dirty="0"/>
                        <a:t>RMSE</a:t>
                      </a:r>
                    </a:p>
                  </a:txBody>
                  <a:tcPr/>
                </a:tc>
                <a:tc>
                  <a:txBody>
                    <a:bodyPr/>
                    <a:lstStyle/>
                    <a:p>
                      <a:r>
                        <a:rPr lang="en-US" dirty="0"/>
                        <a:t>MAPE</a:t>
                      </a:r>
                    </a:p>
                  </a:txBody>
                  <a:tcPr/>
                </a:tc>
                <a:extLst>
                  <a:ext uri="{0D108BD9-81ED-4DB2-BD59-A6C34878D82A}">
                    <a16:rowId xmlns:a16="http://schemas.microsoft.com/office/drawing/2014/main" val="316133251"/>
                  </a:ext>
                </a:extLst>
              </a:tr>
              <a:tr h="226787">
                <a:tc>
                  <a:txBody>
                    <a:bodyPr/>
                    <a:lstStyle/>
                    <a:p>
                      <a:r>
                        <a:rPr lang="en-US" dirty="0"/>
                        <a:t>Task 1a</a:t>
                      </a:r>
                      <a:endParaRPr lang="en-US" dirty="0">
                        <a:solidFill>
                          <a:schemeClr val="bg1">
                            <a:lumMod val="50000"/>
                          </a:schemeClr>
                        </a:solidFill>
                      </a:endParaRPr>
                    </a:p>
                  </a:txBody>
                  <a:tcPr anchor="ctr"/>
                </a:tc>
                <a:tc>
                  <a:txBody>
                    <a:bodyPr/>
                    <a:lstStyle/>
                    <a:p>
                      <a:r>
                        <a:rPr lang="en-US" dirty="0"/>
                        <a:t>16.8</a:t>
                      </a:r>
                    </a:p>
                  </a:txBody>
                  <a:tcPr anchor="ctr"/>
                </a:tc>
                <a:tc>
                  <a:txBody>
                    <a:bodyPr/>
                    <a:lstStyle/>
                    <a:p>
                      <a:r>
                        <a:rPr lang="en-US" dirty="0"/>
                        <a:t>11.2%</a:t>
                      </a:r>
                    </a:p>
                  </a:txBody>
                  <a:tcPr anchor="ctr"/>
                </a:tc>
                <a:extLst>
                  <a:ext uri="{0D108BD9-81ED-4DB2-BD59-A6C34878D82A}">
                    <a16:rowId xmlns:a16="http://schemas.microsoft.com/office/drawing/2014/main" val="1557661405"/>
                  </a:ext>
                </a:extLst>
              </a:tr>
            </a:tbl>
          </a:graphicData>
        </a:graphic>
      </p:graphicFrame>
      <p:pic>
        <p:nvPicPr>
          <p:cNvPr id="5" name="Picture 4">
            <a:extLst>
              <a:ext uri="{FF2B5EF4-FFF2-40B4-BE49-F238E27FC236}">
                <a16:creationId xmlns:a16="http://schemas.microsoft.com/office/drawing/2014/main" id="{D918F73C-8533-FDCB-9DFB-CAD940507AED}"/>
              </a:ext>
            </a:extLst>
          </p:cNvPr>
          <p:cNvPicPr>
            <a:picLocks noChangeAspect="1"/>
          </p:cNvPicPr>
          <p:nvPr/>
        </p:nvPicPr>
        <p:blipFill>
          <a:blip r:embed="rId2"/>
          <a:stretch>
            <a:fillRect/>
          </a:stretch>
        </p:blipFill>
        <p:spPr>
          <a:xfrm>
            <a:off x="5528930" y="330353"/>
            <a:ext cx="5971235" cy="2960315"/>
          </a:xfrm>
          <a:prstGeom prst="rect">
            <a:avLst/>
          </a:prstGeom>
        </p:spPr>
      </p:pic>
      <p:pic>
        <p:nvPicPr>
          <p:cNvPr id="6" name="Picture 5">
            <a:extLst>
              <a:ext uri="{FF2B5EF4-FFF2-40B4-BE49-F238E27FC236}">
                <a16:creationId xmlns:a16="http://schemas.microsoft.com/office/drawing/2014/main" id="{0CFEC354-E0B0-6898-5788-CDA991D0C3C3}"/>
              </a:ext>
            </a:extLst>
          </p:cNvPr>
          <p:cNvPicPr>
            <a:picLocks noChangeAspect="1"/>
          </p:cNvPicPr>
          <p:nvPr/>
        </p:nvPicPr>
        <p:blipFill>
          <a:blip r:embed="rId3"/>
          <a:stretch>
            <a:fillRect/>
          </a:stretch>
        </p:blipFill>
        <p:spPr>
          <a:xfrm>
            <a:off x="5295014" y="3290668"/>
            <a:ext cx="6205151" cy="2984090"/>
          </a:xfrm>
          <a:prstGeom prst="rect">
            <a:avLst/>
          </a:prstGeom>
        </p:spPr>
      </p:pic>
    </p:spTree>
    <p:extLst>
      <p:ext uri="{BB962C8B-B14F-4D97-AF65-F5344CB8AC3E}">
        <p14:creationId xmlns:p14="http://schemas.microsoft.com/office/powerpoint/2010/main" val="1658823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F04757-24E5-1CB0-973F-670C09D61B6B}"/>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66AEF402-AB86-DF7E-DC76-392088CFA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633F06-7BF0-1AA0-E401-5959126F5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25DDC85D-A1E1-AAAA-7E05-63EC9B4B8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FD5763A-B042-2805-BB4F-0647108CD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1793"/>
            <a:ext cx="12193492" cy="6869793"/>
          </a:xfrm>
          <a:prstGeom prst="rect">
            <a:avLst/>
          </a:prstGeom>
          <a:gradFill>
            <a:gsLst>
              <a:gs pos="0">
                <a:schemeClr val="accent5">
                  <a:alpha val="83000"/>
                </a:schemeClr>
              </a:gs>
              <a:gs pos="100000">
                <a:schemeClr val="accent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28A89BD-5468-1CBE-71AE-5A438898A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14750" y="-1068668"/>
            <a:ext cx="6439521" cy="8517963"/>
          </a:xfrm>
          <a:prstGeom prst="rect">
            <a:avLst/>
          </a:prstGeom>
          <a:gradFill>
            <a:gsLst>
              <a:gs pos="51000">
                <a:schemeClr val="accent2">
                  <a:lumMod val="60000"/>
                  <a:lumOff val="40000"/>
                  <a:alpha val="33000"/>
                </a:schemeClr>
              </a:gs>
              <a:gs pos="100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589E8ADE-81CD-C07D-E3EF-97EFD919B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1102" y="-2661103"/>
            <a:ext cx="6869793" cy="12191998"/>
          </a:xfrm>
          <a:prstGeom prst="rect">
            <a:avLst/>
          </a:prstGeom>
          <a:gradFill>
            <a:gsLst>
              <a:gs pos="6000">
                <a:schemeClr val="accent2">
                  <a:alpha val="45000"/>
                </a:schemeClr>
              </a:gs>
              <a:gs pos="74000">
                <a:schemeClr val="accent4">
                  <a:alpha val="2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586EA9C7-1335-EBA5-1396-127436B32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49752" y="-3761546"/>
            <a:ext cx="4692495" cy="12192001"/>
          </a:xfrm>
          <a:prstGeom prst="rect">
            <a:avLst/>
          </a:prstGeom>
          <a:gradFill>
            <a:gsLst>
              <a:gs pos="0">
                <a:schemeClr val="accent4">
                  <a:alpha val="0"/>
                </a:schemeClr>
              </a:gs>
              <a:gs pos="99000">
                <a:schemeClr val="accent5">
                  <a:alpha val="32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5360AE2E-8FEC-33E2-0EC1-1A72EF7F7795}"/>
              </a:ext>
            </a:extLst>
          </p:cNvPr>
          <p:cNvSpPr>
            <a:spLocks noGrp="1"/>
          </p:cNvSpPr>
          <p:nvPr>
            <p:ph type="title"/>
          </p:nvPr>
        </p:nvSpPr>
        <p:spPr>
          <a:xfrm>
            <a:off x="1371600" y="795528"/>
            <a:ext cx="4846515" cy="907148"/>
          </a:xfrm>
        </p:spPr>
        <p:txBody>
          <a:bodyPr>
            <a:normAutofit/>
          </a:bodyPr>
          <a:lstStyle/>
          <a:p>
            <a:r>
              <a:rPr lang="en-US" sz="1800" spc="750" dirty="0">
                <a:solidFill>
                  <a:schemeClr val="bg1"/>
                </a:solidFill>
              </a:rPr>
              <a:t>random forest</a:t>
            </a:r>
            <a:br>
              <a:rPr lang="en-US" sz="1800" spc="750" dirty="0">
                <a:solidFill>
                  <a:schemeClr val="bg1"/>
                </a:solidFill>
              </a:rPr>
            </a:br>
            <a:r>
              <a:rPr lang="en-US" sz="1800" spc="750" dirty="0">
                <a:solidFill>
                  <a:schemeClr val="bg1"/>
                </a:solidFill>
              </a:rPr>
              <a:t>-Code snippets</a:t>
            </a:r>
            <a:endParaRPr lang="en-US" dirty="0"/>
          </a:p>
        </p:txBody>
      </p:sp>
      <p:sp>
        <p:nvSpPr>
          <p:cNvPr id="8" name="Content Placeholder 7">
            <a:extLst>
              <a:ext uri="{FF2B5EF4-FFF2-40B4-BE49-F238E27FC236}">
                <a16:creationId xmlns:a16="http://schemas.microsoft.com/office/drawing/2014/main" id="{3B0A0FB8-AC72-5DD7-79CE-452623C08695}"/>
              </a:ext>
            </a:extLst>
          </p:cNvPr>
          <p:cNvSpPr>
            <a:spLocks noGrp="1"/>
          </p:cNvSpPr>
          <p:nvPr>
            <p:ph idx="1"/>
          </p:nvPr>
        </p:nvSpPr>
        <p:spPr>
          <a:xfrm>
            <a:off x="1371601" y="1791370"/>
            <a:ext cx="2667000" cy="4280246"/>
          </a:xfrm>
        </p:spPr>
        <p:txBody>
          <a:bodyPr/>
          <a:lstStyle/>
          <a:p>
            <a:pPr rtl="0" fontAlgn="base">
              <a:buFont typeface="Arial" panose="020B0604020202020204" pitchFamily="34" charset="0"/>
              <a:buChar char="•"/>
            </a:pPr>
            <a:r>
              <a:rPr lang="en-US" sz="1800" b="0" i="0" u="none" strike="noStrike" dirty="0">
                <a:solidFill>
                  <a:srgbClr val="FFFFFF"/>
                </a:solidFill>
                <a:effectLst/>
                <a:latin typeface="Avenir" panose="02000503020000020003" pitchFamily="2" charset="0"/>
              </a:rPr>
              <a:t>Feature engineering via pandas</a:t>
            </a:r>
            <a:endParaRPr lang="en-US" sz="1800" b="0" i="0" u="none" strike="noStrike" dirty="0">
              <a:solidFill>
                <a:srgbClr val="FFFFFF"/>
              </a:solidFill>
              <a:effectLst/>
              <a:latin typeface="Arial" panose="020B0604020202020204" pitchFamily="34" charset="0"/>
            </a:endParaRPr>
          </a:p>
          <a:p>
            <a:pPr rtl="0" fontAlgn="base">
              <a:buFont typeface="Arial" panose="020B0604020202020204" pitchFamily="34" charset="0"/>
              <a:buChar char="•"/>
            </a:pPr>
            <a:r>
              <a:rPr lang="en-US" sz="1800" b="0" i="0" u="none" strike="noStrike" dirty="0">
                <a:solidFill>
                  <a:srgbClr val="FFFFFF"/>
                </a:solidFill>
                <a:effectLst/>
                <a:latin typeface="Avenir" panose="02000503020000020003" pitchFamily="2" charset="0"/>
              </a:rPr>
              <a:t>Ordinary </a:t>
            </a:r>
            <a:r>
              <a:rPr lang="en-US" sz="1800" b="0" i="0" u="none" strike="noStrike" dirty="0" err="1">
                <a:solidFill>
                  <a:srgbClr val="FFFFFF"/>
                </a:solidFill>
                <a:effectLst/>
                <a:latin typeface="Avenir" panose="02000503020000020003" pitchFamily="2" charset="0"/>
              </a:rPr>
              <a:t>sklearn</a:t>
            </a:r>
            <a:r>
              <a:rPr lang="en-US" sz="1800" b="0" i="0" u="none" strike="noStrike" dirty="0">
                <a:solidFill>
                  <a:srgbClr val="FFFFFF"/>
                </a:solidFill>
                <a:effectLst/>
                <a:latin typeface="Avenir" panose="02000503020000020003" pitchFamily="2" charset="0"/>
              </a:rPr>
              <a:t> pipeline for training</a:t>
            </a:r>
            <a:endParaRPr lang="en-US" sz="1800" b="0" i="0" u="none" strike="noStrike" dirty="0">
              <a:solidFill>
                <a:srgbClr val="FFFFFF"/>
              </a:solidFill>
              <a:effectLst/>
              <a:latin typeface="Arial" panose="020B0604020202020204" pitchFamily="34" charset="0"/>
            </a:endParaRPr>
          </a:p>
          <a:p>
            <a:pPr marL="0" indent="0">
              <a:buNone/>
            </a:pPr>
            <a:endParaRPr lang="en-US" dirty="0"/>
          </a:p>
        </p:txBody>
      </p:sp>
      <p:pic>
        <p:nvPicPr>
          <p:cNvPr id="1029" name="Picture 5">
            <a:extLst>
              <a:ext uri="{FF2B5EF4-FFF2-40B4-BE49-F238E27FC236}">
                <a16:creationId xmlns:a16="http://schemas.microsoft.com/office/drawing/2014/main" id="{CD69C204-54F4-4059-BD7C-87C248C01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7628" y="941664"/>
            <a:ext cx="6463073" cy="19469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DB81043-81DB-1001-7198-EA09170004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628" y="3146489"/>
            <a:ext cx="6512623" cy="3097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402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7A063-C154-3027-48FD-45A0A4670B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4DA5FC-ABEC-5B69-820D-166240E81CDF}"/>
              </a:ext>
            </a:extLst>
          </p:cNvPr>
          <p:cNvSpPr>
            <a:spLocks noGrp="1"/>
          </p:cNvSpPr>
          <p:nvPr>
            <p:ph type="title"/>
          </p:nvPr>
        </p:nvSpPr>
        <p:spPr>
          <a:xfrm>
            <a:off x="1371600" y="795528"/>
            <a:ext cx="3923414" cy="907148"/>
          </a:xfrm>
        </p:spPr>
        <p:txBody>
          <a:bodyPr/>
          <a:lstStyle/>
          <a:p>
            <a:r>
              <a:rPr lang="en-US" dirty="0" err="1"/>
              <a:t>XGBoost</a:t>
            </a:r>
            <a:endParaRPr lang="en-US" dirty="0"/>
          </a:p>
        </p:txBody>
      </p:sp>
      <p:sp>
        <p:nvSpPr>
          <p:cNvPr id="3" name="Content Placeholder 2">
            <a:extLst>
              <a:ext uri="{FF2B5EF4-FFF2-40B4-BE49-F238E27FC236}">
                <a16:creationId xmlns:a16="http://schemas.microsoft.com/office/drawing/2014/main" id="{25FF57D1-39F4-B455-8750-B3DFD82BC1AE}"/>
              </a:ext>
            </a:extLst>
          </p:cNvPr>
          <p:cNvSpPr>
            <a:spLocks noGrp="1"/>
          </p:cNvSpPr>
          <p:nvPr>
            <p:ph idx="1"/>
          </p:nvPr>
        </p:nvSpPr>
        <p:spPr>
          <a:xfrm>
            <a:off x="1371600" y="1791370"/>
            <a:ext cx="3810699" cy="4280246"/>
          </a:xfrm>
        </p:spPr>
        <p:txBody>
          <a:bodyPr/>
          <a:lstStyle/>
          <a:p>
            <a:r>
              <a:rPr lang="en-US" dirty="0" err="1"/>
              <a:t>GridsearchCV</a:t>
            </a:r>
            <a:r>
              <a:rPr lang="en-US" dirty="0"/>
              <a:t>:</a:t>
            </a:r>
          </a:p>
          <a:p>
            <a:pPr marL="457200" lvl="1" indent="0">
              <a:buNone/>
            </a:pPr>
            <a:r>
              <a:rPr lang="en-US" sz="1100" i="1" dirty="0" err="1"/>
              <a:t>param_grid</a:t>
            </a:r>
            <a:r>
              <a:rPr lang="en-US" sz="1100" i="1" dirty="0"/>
              <a:t> = {</a:t>
            </a:r>
          </a:p>
          <a:p>
            <a:pPr marL="457200" lvl="1" indent="0">
              <a:buNone/>
            </a:pPr>
            <a:r>
              <a:rPr lang="en-US" sz="1100" i="1" dirty="0"/>
              <a:t>    '</a:t>
            </a:r>
            <a:r>
              <a:rPr lang="en-US" sz="1100" i="1" dirty="0" err="1"/>
              <a:t>n_estimators</a:t>
            </a:r>
            <a:r>
              <a:rPr lang="en-US" sz="1100" i="1" dirty="0"/>
              <a:t>': [50, 100, 200], </a:t>
            </a:r>
          </a:p>
          <a:p>
            <a:pPr marL="457200" lvl="1" indent="0">
              <a:buNone/>
            </a:pPr>
            <a:r>
              <a:rPr lang="en-US" sz="1100" i="1" dirty="0"/>
              <a:t>    '</a:t>
            </a:r>
            <a:r>
              <a:rPr lang="en-US" sz="1100" i="1" dirty="0" err="1"/>
              <a:t>max_depth</a:t>
            </a:r>
            <a:r>
              <a:rPr lang="en-US" sz="1100" i="1" dirty="0"/>
              <a:t>': [5, 10],</a:t>
            </a:r>
          </a:p>
          <a:p>
            <a:pPr marL="457200" lvl="1" indent="0">
              <a:buNone/>
            </a:pPr>
            <a:r>
              <a:rPr lang="en-US" sz="1100" i="1" dirty="0"/>
              <a:t>    'subsample': [0.8, 1.0],</a:t>
            </a:r>
          </a:p>
          <a:p>
            <a:pPr marL="457200" lvl="1" indent="0">
              <a:buNone/>
            </a:pPr>
            <a:r>
              <a:rPr lang="en-US" sz="1100" i="1" dirty="0"/>
              <a:t>    '</a:t>
            </a:r>
            <a:r>
              <a:rPr lang="en-US" sz="1100" i="1" dirty="0" err="1"/>
              <a:t>colsample_bytree</a:t>
            </a:r>
            <a:r>
              <a:rPr lang="en-US" sz="1100" i="1" dirty="0"/>
              <a:t>': [0.8, 1.0]</a:t>
            </a:r>
          </a:p>
          <a:p>
            <a:pPr marL="457200" lvl="1" indent="0">
              <a:buNone/>
            </a:pPr>
            <a:r>
              <a:rPr lang="en-US" sz="1100" i="1" dirty="0"/>
              <a:t>}</a:t>
            </a:r>
          </a:p>
          <a:p>
            <a:pPr rtl="0" fontAlgn="base">
              <a:buFont typeface="Arial" panose="020B0604020202020204" pitchFamily="34" charset="0"/>
              <a:buChar char="•"/>
            </a:pPr>
            <a:r>
              <a:rPr lang="en-US" sz="1800" b="0" i="0" u="none" strike="noStrike" dirty="0">
                <a:solidFill>
                  <a:srgbClr val="000000"/>
                </a:solidFill>
                <a:effectLst/>
                <a:latin typeface="Avenir" panose="02000503020000020003" pitchFamily="2" charset="0"/>
              </a:rPr>
              <a:t>Best parameters:</a:t>
            </a:r>
            <a:br>
              <a:rPr lang="en-US" sz="1800" dirty="0">
                <a:solidFill>
                  <a:srgbClr val="000000"/>
                </a:solidFill>
                <a:latin typeface="Arial" panose="020B0604020202020204" pitchFamily="34" charset="0"/>
              </a:rPr>
            </a:br>
            <a:r>
              <a:rPr lang="en-US" sz="1200" b="0" i="1" u="none" strike="noStrike" dirty="0">
                <a:solidFill>
                  <a:srgbClr val="000000"/>
                </a:solidFill>
                <a:effectLst/>
                <a:latin typeface="Avenir" panose="02000503020000020003" pitchFamily="2" charset="0"/>
              </a:rPr>
              <a:t>{'</a:t>
            </a:r>
            <a:r>
              <a:rPr lang="en-US" sz="1200" b="0" i="1" u="none" strike="noStrike" dirty="0" err="1">
                <a:solidFill>
                  <a:srgbClr val="000000"/>
                </a:solidFill>
                <a:effectLst/>
                <a:latin typeface="Avenir" panose="02000503020000020003" pitchFamily="2" charset="0"/>
              </a:rPr>
              <a:t>colsample_bytree</a:t>
            </a:r>
            <a:r>
              <a:rPr lang="en-US" sz="1200" b="0" i="1" u="none" strike="noStrike" dirty="0">
                <a:solidFill>
                  <a:srgbClr val="000000"/>
                </a:solidFill>
                <a:effectLst/>
                <a:latin typeface="Avenir" panose="02000503020000020003" pitchFamily="2" charset="0"/>
              </a:rPr>
              <a:t>': 0.8, '</a:t>
            </a:r>
            <a:r>
              <a:rPr lang="en-US" sz="1200" b="0" i="1" u="none" strike="noStrike" dirty="0" err="1">
                <a:solidFill>
                  <a:srgbClr val="000000"/>
                </a:solidFill>
                <a:effectLst/>
                <a:latin typeface="Avenir" panose="02000503020000020003" pitchFamily="2" charset="0"/>
              </a:rPr>
              <a:t>max_depth</a:t>
            </a:r>
            <a:r>
              <a:rPr lang="en-US" sz="1200" b="0" i="1" u="none" strike="noStrike" dirty="0">
                <a:solidFill>
                  <a:srgbClr val="000000"/>
                </a:solidFill>
                <a:effectLst/>
                <a:latin typeface="Avenir" panose="02000503020000020003" pitchFamily="2" charset="0"/>
              </a:rPr>
              <a:t>': 5, </a:t>
            </a:r>
            <a:br>
              <a:rPr lang="en-US" sz="1200" b="0" i="1" u="none" strike="noStrike" dirty="0">
                <a:solidFill>
                  <a:srgbClr val="000000"/>
                </a:solidFill>
                <a:effectLst/>
                <a:latin typeface="Avenir" panose="02000503020000020003" pitchFamily="2" charset="0"/>
              </a:rPr>
            </a:br>
            <a:r>
              <a:rPr lang="en-US" sz="1200" b="0" i="1" u="none" strike="noStrike" dirty="0">
                <a:solidFill>
                  <a:srgbClr val="000000"/>
                </a:solidFill>
                <a:effectLst/>
                <a:latin typeface="Avenir" panose="02000503020000020003" pitchFamily="2" charset="0"/>
              </a:rPr>
              <a:t>'</a:t>
            </a:r>
            <a:r>
              <a:rPr lang="en-US" sz="1200" b="0" i="1" u="none" strike="noStrike" dirty="0" err="1">
                <a:solidFill>
                  <a:srgbClr val="000000"/>
                </a:solidFill>
                <a:effectLst/>
                <a:latin typeface="Avenir" panose="02000503020000020003" pitchFamily="2" charset="0"/>
              </a:rPr>
              <a:t>n_estimators</a:t>
            </a:r>
            <a:r>
              <a:rPr lang="en-US" sz="1200" b="0" i="1" u="none" strike="noStrike" dirty="0">
                <a:solidFill>
                  <a:srgbClr val="000000"/>
                </a:solidFill>
                <a:effectLst/>
                <a:latin typeface="Avenir" panose="02000503020000020003" pitchFamily="2" charset="0"/>
              </a:rPr>
              <a:t>’: 200, 'subsample': 0.8}</a:t>
            </a:r>
            <a:endParaRPr lang="en-US" sz="900" i="1" dirty="0"/>
          </a:p>
        </p:txBody>
      </p:sp>
      <p:graphicFrame>
        <p:nvGraphicFramePr>
          <p:cNvPr id="4" name="Table 3">
            <a:extLst>
              <a:ext uri="{FF2B5EF4-FFF2-40B4-BE49-F238E27FC236}">
                <a16:creationId xmlns:a16="http://schemas.microsoft.com/office/drawing/2014/main" id="{19571DE1-105D-331B-1B27-A065268207E1}"/>
              </a:ext>
            </a:extLst>
          </p:cNvPr>
          <p:cNvGraphicFramePr>
            <a:graphicFrameLocks noGrp="1"/>
          </p:cNvGraphicFramePr>
          <p:nvPr>
            <p:extLst>
              <p:ext uri="{D42A27DB-BD31-4B8C-83A1-F6EECF244321}">
                <p14:modId xmlns:p14="http://schemas.microsoft.com/office/powerpoint/2010/main" val="2794376423"/>
              </p:ext>
            </p:extLst>
          </p:nvPr>
        </p:nvGraphicFramePr>
        <p:xfrm>
          <a:off x="1371600" y="5105204"/>
          <a:ext cx="3396219" cy="731520"/>
        </p:xfrm>
        <a:graphic>
          <a:graphicData uri="http://schemas.openxmlformats.org/drawingml/2006/table">
            <a:tbl>
              <a:tblPr firstRow="1" bandRow="1">
                <a:tableStyleId>{21E4AEA4-8DFA-4A89-87EB-49C32662AFE0}</a:tableStyleId>
              </a:tblPr>
              <a:tblGrid>
                <a:gridCol w="1132073">
                  <a:extLst>
                    <a:ext uri="{9D8B030D-6E8A-4147-A177-3AD203B41FA5}">
                      <a16:colId xmlns:a16="http://schemas.microsoft.com/office/drawing/2014/main" val="2986874556"/>
                    </a:ext>
                  </a:extLst>
                </a:gridCol>
                <a:gridCol w="1132073">
                  <a:extLst>
                    <a:ext uri="{9D8B030D-6E8A-4147-A177-3AD203B41FA5}">
                      <a16:colId xmlns:a16="http://schemas.microsoft.com/office/drawing/2014/main" val="1893968256"/>
                    </a:ext>
                  </a:extLst>
                </a:gridCol>
                <a:gridCol w="1132073">
                  <a:extLst>
                    <a:ext uri="{9D8B030D-6E8A-4147-A177-3AD203B41FA5}">
                      <a16:colId xmlns:a16="http://schemas.microsoft.com/office/drawing/2014/main" val="3159828777"/>
                    </a:ext>
                  </a:extLst>
                </a:gridCol>
              </a:tblGrid>
              <a:tr h="226787">
                <a:tc>
                  <a:txBody>
                    <a:bodyPr/>
                    <a:lstStyle/>
                    <a:p>
                      <a:r>
                        <a:rPr lang="en-US" dirty="0"/>
                        <a:t>RF</a:t>
                      </a:r>
                    </a:p>
                  </a:txBody>
                  <a:tcPr/>
                </a:tc>
                <a:tc>
                  <a:txBody>
                    <a:bodyPr/>
                    <a:lstStyle/>
                    <a:p>
                      <a:r>
                        <a:rPr lang="en-US" dirty="0"/>
                        <a:t>RMSE</a:t>
                      </a:r>
                    </a:p>
                  </a:txBody>
                  <a:tcPr/>
                </a:tc>
                <a:tc>
                  <a:txBody>
                    <a:bodyPr/>
                    <a:lstStyle/>
                    <a:p>
                      <a:r>
                        <a:rPr lang="en-US" dirty="0"/>
                        <a:t>MAPE</a:t>
                      </a:r>
                    </a:p>
                  </a:txBody>
                  <a:tcPr/>
                </a:tc>
                <a:extLst>
                  <a:ext uri="{0D108BD9-81ED-4DB2-BD59-A6C34878D82A}">
                    <a16:rowId xmlns:a16="http://schemas.microsoft.com/office/drawing/2014/main" val="316133251"/>
                  </a:ext>
                </a:extLst>
              </a:tr>
              <a:tr h="226787">
                <a:tc>
                  <a:txBody>
                    <a:bodyPr/>
                    <a:lstStyle/>
                    <a:p>
                      <a:r>
                        <a:rPr lang="en-US" dirty="0"/>
                        <a:t>Task 1a</a:t>
                      </a:r>
                      <a:endParaRPr lang="en-US" dirty="0">
                        <a:solidFill>
                          <a:schemeClr val="bg1">
                            <a:lumMod val="50000"/>
                          </a:schemeClr>
                        </a:solidFill>
                      </a:endParaRPr>
                    </a:p>
                  </a:txBody>
                  <a:tcPr anchor="ctr"/>
                </a:tc>
                <a:tc>
                  <a:txBody>
                    <a:bodyPr/>
                    <a:lstStyle/>
                    <a:p>
                      <a:r>
                        <a:rPr lang="en-US" dirty="0"/>
                        <a:t>17.6</a:t>
                      </a:r>
                    </a:p>
                  </a:txBody>
                  <a:tcPr anchor="ctr"/>
                </a:tc>
                <a:tc>
                  <a:txBody>
                    <a:bodyPr/>
                    <a:lstStyle/>
                    <a:p>
                      <a:r>
                        <a:rPr lang="en-US" dirty="0"/>
                        <a:t>11.9%</a:t>
                      </a:r>
                    </a:p>
                  </a:txBody>
                  <a:tcPr anchor="ctr"/>
                </a:tc>
                <a:extLst>
                  <a:ext uri="{0D108BD9-81ED-4DB2-BD59-A6C34878D82A}">
                    <a16:rowId xmlns:a16="http://schemas.microsoft.com/office/drawing/2014/main" val="1557661405"/>
                  </a:ext>
                </a:extLst>
              </a:tr>
            </a:tbl>
          </a:graphicData>
        </a:graphic>
      </p:graphicFrame>
      <p:pic>
        <p:nvPicPr>
          <p:cNvPr id="5" name="Picture 4">
            <a:extLst>
              <a:ext uri="{FF2B5EF4-FFF2-40B4-BE49-F238E27FC236}">
                <a16:creationId xmlns:a16="http://schemas.microsoft.com/office/drawing/2014/main" id="{1BE5F856-B81B-F398-65FF-540BA3A2A2A6}"/>
              </a:ext>
            </a:extLst>
          </p:cNvPr>
          <p:cNvPicPr>
            <a:picLocks noChangeAspect="1"/>
          </p:cNvPicPr>
          <p:nvPr/>
        </p:nvPicPr>
        <p:blipFill>
          <a:blip r:embed="rId2"/>
          <a:srcRect/>
          <a:stretch/>
        </p:blipFill>
        <p:spPr>
          <a:xfrm>
            <a:off x="5534163" y="330353"/>
            <a:ext cx="5960769" cy="2960315"/>
          </a:xfrm>
          <a:prstGeom prst="rect">
            <a:avLst/>
          </a:prstGeom>
        </p:spPr>
      </p:pic>
      <p:pic>
        <p:nvPicPr>
          <p:cNvPr id="6" name="Picture 5">
            <a:extLst>
              <a:ext uri="{FF2B5EF4-FFF2-40B4-BE49-F238E27FC236}">
                <a16:creationId xmlns:a16="http://schemas.microsoft.com/office/drawing/2014/main" id="{E0AA7F8E-7BB7-6A22-85F0-DAE89FACF35D}"/>
              </a:ext>
            </a:extLst>
          </p:cNvPr>
          <p:cNvPicPr>
            <a:picLocks noChangeAspect="1"/>
          </p:cNvPicPr>
          <p:nvPr/>
        </p:nvPicPr>
        <p:blipFill>
          <a:blip r:embed="rId3"/>
          <a:srcRect/>
          <a:stretch/>
        </p:blipFill>
        <p:spPr>
          <a:xfrm>
            <a:off x="5295014" y="3567334"/>
            <a:ext cx="6680155" cy="2269390"/>
          </a:xfrm>
          <a:prstGeom prst="rect">
            <a:avLst/>
          </a:prstGeom>
        </p:spPr>
      </p:pic>
      <p:sp>
        <p:nvSpPr>
          <p:cNvPr id="10" name="TextBox 9">
            <a:extLst>
              <a:ext uri="{FF2B5EF4-FFF2-40B4-BE49-F238E27FC236}">
                <a16:creationId xmlns:a16="http://schemas.microsoft.com/office/drawing/2014/main" id="{C1ACBB85-D823-163A-396A-93CBA9B90336}"/>
              </a:ext>
            </a:extLst>
          </p:cNvPr>
          <p:cNvSpPr txBox="1"/>
          <p:nvPr/>
        </p:nvSpPr>
        <p:spPr>
          <a:xfrm>
            <a:off x="3048000" y="3244334"/>
            <a:ext cx="6096000" cy="369332"/>
          </a:xfrm>
          <a:prstGeom prst="rect">
            <a:avLst/>
          </a:prstGeom>
          <a:noFill/>
        </p:spPr>
        <p:txBody>
          <a:bodyPr wrap="square">
            <a:spAutoFit/>
          </a:bodyPr>
          <a:lstStyle/>
          <a:p>
            <a:r>
              <a:rPr lang="en-US" dirty="0"/>
              <a:t> </a:t>
            </a:r>
          </a:p>
        </p:txBody>
      </p:sp>
    </p:spTree>
    <p:extLst>
      <p:ext uri="{BB962C8B-B14F-4D97-AF65-F5344CB8AC3E}">
        <p14:creationId xmlns:p14="http://schemas.microsoft.com/office/powerpoint/2010/main" val="1263069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1"/>
          <p:cNvSpPr/>
          <p:nvPr/>
        </p:nvSpPr>
        <p:spPr>
          <a:xfrm rot="10800000" flipH="1">
            <a:off x="0" y="6400772"/>
            <a:ext cx="12192000" cy="456800"/>
          </a:xfrm>
          <a:prstGeom prst="rect">
            <a:avLst/>
          </a:prstGeom>
          <a:gradFill>
            <a:gsLst>
              <a:gs pos="0">
                <a:srgbClr val="B13BA4">
                  <a:alpha val="27843"/>
                </a:srgbClr>
              </a:gs>
              <a:gs pos="14000">
                <a:srgbClr val="B13BA4">
                  <a:alpha val="27843"/>
                </a:srgbClr>
              </a:gs>
              <a:gs pos="100000">
                <a:srgbClr val="9F4DC3">
                  <a:alpha val="84705"/>
                </a:srgbClr>
              </a:gs>
            </a:gsLst>
            <a:lin ang="5999900" scaled="0"/>
          </a:gradFill>
          <a:ln>
            <a:noFill/>
          </a:ln>
        </p:spPr>
        <p:txBody>
          <a:bodyPr spcFirstLastPara="1" wrap="square" lIns="91433" tIns="45700" rIns="91433" bIns="45700" anchor="ctr" anchorCtr="0">
            <a:noAutofit/>
          </a:bodyPr>
          <a:lstStyle/>
          <a:p>
            <a:pPr algn="ctr"/>
            <a:endParaRPr sz="1867">
              <a:solidFill>
                <a:schemeClr val="lt1"/>
              </a:solidFill>
              <a:latin typeface="Avenir"/>
              <a:ea typeface="Avenir"/>
              <a:cs typeface="Avenir"/>
              <a:sym typeface="Avenir"/>
            </a:endParaRPr>
          </a:p>
        </p:txBody>
      </p:sp>
      <p:sp>
        <p:nvSpPr>
          <p:cNvPr id="464" name="Google Shape;464;p51"/>
          <p:cNvSpPr/>
          <p:nvPr/>
        </p:nvSpPr>
        <p:spPr>
          <a:xfrm flipH="1">
            <a:off x="4038799" y="6400799"/>
            <a:ext cx="8153200" cy="456800"/>
          </a:xfrm>
          <a:prstGeom prst="rect">
            <a:avLst/>
          </a:prstGeom>
          <a:gradFill>
            <a:gsLst>
              <a:gs pos="0">
                <a:srgbClr val="D68287">
                  <a:alpha val="54901"/>
                </a:srgbClr>
              </a:gs>
              <a:gs pos="9000">
                <a:srgbClr val="D68287">
                  <a:alpha val="54901"/>
                </a:srgbClr>
              </a:gs>
              <a:gs pos="99000">
                <a:schemeClr val="accent2"/>
              </a:gs>
              <a:gs pos="100000">
                <a:schemeClr val="accent2"/>
              </a:gs>
            </a:gsLst>
            <a:lin ang="14400033" scaled="0"/>
          </a:gradFill>
          <a:ln>
            <a:noFill/>
          </a:ln>
        </p:spPr>
        <p:txBody>
          <a:bodyPr spcFirstLastPara="1" wrap="square" lIns="91433" tIns="45700" rIns="91433" bIns="45700" anchor="ctr" anchorCtr="0">
            <a:noAutofit/>
          </a:bodyPr>
          <a:lstStyle/>
          <a:p>
            <a:pPr algn="ctr"/>
            <a:endParaRPr sz="1867">
              <a:solidFill>
                <a:schemeClr val="lt1"/>
              </a:solidFill>
              <a:latin typeface="Avenir"/>
              <a:ea typeface="Avenir"/>
              <a:cs typeface="Avenir"/>
              <a:sym typeface="Avenir"/>
            </a:endParaRPr>
          </a:p>
        </p:txBody>
      </p:sp>
      <p:sp>
        <p:nvSpPr>
          <p:cNvPr id="465" name="Google Shape;465;p51"/>
          <p:cNvSpPr/>
          <p:nvPr/>
        </p:nvSpPr>
        <p:spPr>
          <a:xfrm>
            <a:off x="0" y="0"/>
            <a:ext cx="12192000" cy="6858000"/>
          </a:xfrm>
          <a:prstGeom prst="rect">
            <a:avLst/>
          </a:prstGeom>
          <a:solidFill>
            <a:schemeClr val="lt1"/>
          </a:solidFill>
          <a:ln>
            <a:noFill/>
          </a:ln>
        </p:spPr>
        <p:txBody>
          <a:bodyPr spcFirstLastPara="1" wrap="square" lIns="91433" tIns="45700" rIns="91433" bIns="45700" anchor="ctr" anchorCtr="0">
            <a:noAutofit/>
          </a:bodyPr>
          <a:lstStyle/>
          <a:p>
            <a:pPr algn="ctr"/>
            <a:endParaRPr sz="1867">
              <a:solidFill>
                <a:schemeClr val="lt1"/>
              </a:solidFill>
              <a:latin typeface="Avenir"/>
              <a:ea typeface="Avenir"/>
              <a:cs typeface="Avenir"/>
              <a:sym typeface="Avenir"/>
            </a:endParaRPr>
          </a:p>
        </p:txBody>
      </p:sp>
      <p:sp>
        <p:nvSpPr>
          <p:cNvPr id="466" name="Google Shape;466;p51"/>
          <p:cNvSpPr/>
          <p:nvPr/>
        </p:nvSpPr>
        <p:spPr>
          <a:xfrm>
            <a:off x="1" y="-11793"/>
            <a:ext cx="12193600" cy="6869600"/>
          </a:xfrm>
          <a:prstGeom prst="rect">
            <a:avLst/>
          </a:prstGeom>
          <a:gradFill>
            <a:gsLst>
              <a:gs pos="0">
                <a:srgbClr val="9F4DC3">
                  <a:alpha val="82745"/>
                </a:srgbClr>
              </a:gs>
              <a:gs pos="100000">
                <a:schemeClr val="accent6"/>
              </a:gs>
            </a:gsLst>
            <a:lin ang="0" scaled="0"/>
          </a:gradFill>
          <a:ln>
            <a:noFill/>
          </a:ln>
        </p:spPr>
        <p:txBody>
          <a:bodyPr spcFirstLastPara="1" wrap="square" lIns="91433" tIns="45700" rIns="91433" bIns="45700" anchor="ctr" anchorCtr="0">
            <a:noAutofit/>
          </a:bodyPr>
          <a:lstStyle/>
          <a:p>
            <a:pPr algn="ctr"/>
            <a:endParaRPr sz="1867">
              <a:solidFill>
                <a:schemeClr val="lt1"/>
              </a:solidFill>
              <a:latin typeface="Avenir"/>
              <a:ea typeface="Avenir"/>
              <a:cs typeface="Avenir"/>
              <a:sym typeface="Avenir"/>
            </a:endParaRPr>
          </a:p>
        </p:txBody>
      </p:sp>
      <p:sp>
        <p:nvSpPr>
          <p:cNvPr id="467" name="Google Shape;467;p51"/>
          <p:cNvSpPr/>
          <p:nvPr/>
        </p:nvSpPr>
        <p:spPr>
          <a:xfrm rot="5400000">
            <a:off x="4714692" y="-1068647"/>
            <a:ext cx="6439600" cy="8518000"/>
          </a:xfrm>
          <a:prstGeom prst="rect">
            <a:avLst/>
          </a:prstGeom>
          <a:gradFill>
            <a:gsLst>
              <a:gs pos="0">
                <a:srgbClr val="D68287">
                  <a:alpha val="32941"/>
                </a:srgbClr>
              </a:gs>
              <a:gs pos="51000">
                <a:srgbClr val="D68287">
                  <a:alpha val="32941"/>
                </a:srgbClr>
              </a:gs>
              <a:gs pos="100000">
                <a:schemeClr val="accent2"/>
              </a:gs>
            </a:gsLst>
            <a:lin ang="18599929" scaled="0"/>
          </a:gradFill>
          <a:ln>
            <a:noFill/>
          </a:ln>
        </p:spPr>
        <p:txBody>
          <a:bodyPr spcFirstLastPara="1" wrap="square" lIns="91433" tIns="45700" rIns="91433" bIns="45700" anchor="ctr" anchorCtr="0">
            <a:noAutofit/>
          </a:bodyPr>
          <a:lstStyle/>
          <a:p>
            <a:pPr algn="ctr"/>
            <a:endParaRPr sz="1867">
              <a:solidFill>
                <a:schemeClr val="lt1"/>
              </a:solidFill>
              <a:latin typeface="Avenir"/>
              <a:ea typeface="Avenir"/>
              <a:cs typeface="Avenir"/>
              <a:sym typeface="Avenir"/>
            </a:endParaRPr>
          </a:p>
        </p:txBody>
      </p:sp>
      <p:sp>
        <p:nvSpPr>
          <p:cNvPr id="468" name="Google Shape;468;p51"/>
          <p:cNvSpPr/>
          <p:nvPr/>
        </p:nvSpPr>
        <p:spPr>
          <a:xfrm rot="5400000" flipH="1">
            <a:off x="2661197" y="-2661008"/>
            <a:ext cx="6869600" cy="12192000"/>
          </a:xfrm>
          <a:prstGeom prst="rect">
            <a:avLst/>
          </a:prstGeom>
          <a:gradFill>
            <a:gsLst>
              <a:gs pos="0">
                <a:srgbClr val="B13B41">
                  <a:alpha val="44705"/>
                </a:srgbClr>
              </a:gs>
              <a:gs pos="6000">
                <a:srgbClr val="B13B41">
                  <a:alpha val="44705"/>
                </a:srgbClr>
              </a:gs>
              <a:gs pos="74000">
                <a:srgbClr val="B13BA4">
                  <a:alpha val="20784"/>
                </a:srgbClr>
              </a:gs>
              <a:gs pos="100000">
                <a:srgbClr val="B13BA4">
                  <a:alpha val="20784"/>
                </a:srgbClr>
              </a:gs>
            </a:gsLst>
            <a:lin ang="21593863" scaled="0"/>
          </a:gradFill>
          <a:ln>
            <a:noFill/>
          </a:ln>
        </p:spPr>
        <p:txBody>
          <a:bodyPr spcFirstLastPara="1" wrap="square" lIns="91433" tIns="45700" rIns="91433" bIns="45700" anchor="ctr" anchorCtr="0">
            <a:noAutofit/>
          </a:bodyPr>
          <a:lstStyle/>
          <a:p>
            <a:pPr algn="ctr"/>
            <a:endParaRPr sz="1867">
              <a:solidFill>
                <a:schemeClr val="lt1"/>
              </a:solidFill>
              <a:latin typeface="Avenir"/>
              <a:ea typeface="Avenir"/>
              <a:cs typeface="Avenir"/>
              <a:sym typeface="Avenir"/>
            </a:endParaRPr>
          </a:p>
        </p:txBody>
      </p:sp>
      <p:sp>
        <p:nvSpPr>
          <p:cNvPr id="469" name="Google Shape;469;p51"/>
          <p:cNvSpPr/>
          <p:nvPr/>
        </p:nvSpPr>
        <p:spPr>
          <a:xfrm rot="-5400000">
            <a:off x="3749799" y="-3761497"/>
            <a:ext cx="4692400" cy="12192000"/>
          </a:xfrm>
          <a:prstGeom prst="rect">
            <a:avLst/>
          </a:prstGeom>
          <a:gradFill>
            <a:gsLst>
              <a:gs pos="0">
                <a:srgbClr val="B13BA4">
                  <a:alpha val="0"/>
                </a:srgbClr>
              </a:gs>
              <a:gs pos="99000">
                <a:srgbClr val="9F4DC3">
                  <a:alpha val="31764"/>
                </a:srgbClr>
              </a:gs>
              <a:gs pos="100000">
                <a:srgbClr val="9F4DC3">
                  <a:alpha val="31764"/>
                </a:srgbClr>
              </a:gs>
            </a:gsLst>
            <a:lin ang="9000021" scaled="0"/>
          </a:gradFill>
          <a:ln>
            <a:noFill/>
          </a:ln>
        </p:spPr>
        <p:txBody>
          <a:bodyPr spcFirstLastPara="1" wrap="square" lIns="91433" tIns="45700" rIns="91433" bIns="45700" anchor="ctr" anchorCtr="0">
            <a:noAutofit/>
          </a:bodyPr>
          <a:lstStyle/>
          <a:p>
            <a:pPr algn="ctr"/>
            <a:endParaRPr sz="1867">
              <a:solidFill>
                <a:schemeClr val="lt1"/>
              </a:solidFill>
              <a:latin typeface="Avenir"/>
              <a:ea typeface="Avenir"/>
              <a:cs typeface="Avenir"/>
              <a:sym typeface="Avenir"/>
            </a:endParaRPr>
          </a:p>
        </p:txBody>
      </p:sp>
      <p:sp>
        <p:nvSpPr>
          <p:cNvPr id="470" name="Google Shape;470;p51"/>
          <p:cNvSpPr txBox="1">
            <a:spLocks noGrp="1"/>
          </p:cNvSpPr>
          <p:nvPr>
            <p:ph type="title"/>
          </p:nvPr>
        </p:nvSpPr>
        <p:spPr>
          <a:xfrm>
            <a:off x="940833" y="696200"/>
            <a:ext cx="5432400" cy="950800"/>
          </a:xfrm>
          <a:prstGeom prst="rect">
            <a:avLst/>
          </a:prstGeom>
          <a:noFill/>
          <a:ln>
            <a:noFill/>
          </a:ln>
        </p:spPr>
        <p:txBody>
          <a:bodyPr spcFirstLastPara="1" vert="horz" wrap="square" lIns="0" tIns="0" rIns="0" bIns="0" rtlCol="0" anchor="ctr" anchorCtr="0">
            <a:normAutofit/>
          </a:bodyPr>
          <a:lstStyle/>
          <a:p>
            <a:pPr algn="ctr">
              <a:lnSpc>
                <a:spcPct val="90000"/>
              </a:lnSpc>
              <a:spcBef>
                <a:spcPts val="0"/>
              </a:spcBef>
              <a:buClr>
                <a:schemeClr val="lt1"/>
              </a:buClr>
              <a:buSzPts val="2400"/>
            </a:pPr>
            <a:r>
              <a:rPr lang="de" sz="3200">
                <a:solidFill>
                  <a:schemeClr val="lt1"/>
                </a:solidFill>
              </a:rPr>
              <a:t>XGBOOST </a:t>
            </a:r>
            <a:br>
              <a:rPr lang="de" sz="3200">
                <a:solidFill>
                  <a:schemeClr val="lt1"/>
                </a:solidFill>
              </a:rPr>
            </a:br>
            <a:r>
              <a:rPr lang="de" sz="3200">
                <a:solidFill>
                  <a:schemeClr val="lt1"/>
                </a:solidFill>
              </a:rPr>
              <a:t>– CODE SNIPPETS</a:t>
            </a:r>
            <a:endParaRPr/>
          </a:p>
        </p:txBody>
      </p:sp>
      <p:sp>
        <p:nvSpPr>
          <p:cNvPr id="471" name="Google Shape;471;p51"/>
          <p:cNvSpPr txBox="1">
            <a:spLocks noGrp="1"/>
          </p:cNvSpPr>
          <p:nvPr>
            <p:ph type="body" idx="1"/>
          </p:nvPr>
        </p:nvSpPr>
        <p:spPr>
          <a:xfrm>
            <a:off x="1328267" y="2470100"/>
            <a:ext cx="4767600" cy="3951600"/>
          </a:xfrm>
          <a:prstGeom prst="rect">
            <a:avLst/>
          </a:prstGeom>
          <a:noFill/>
          <a:ln>
            <a:noFill/>
          </a:ln>
        </p:spPr>
        <p:txBody>
          <a:bodyPr spcFirstLastPara="1" vert="horz" wrap="square" lIns="0" tIns="0" rIns="0" bIns="0" rtlCol="0" anchor="t" anchorCtr="0">
            <a:normAutofit/>
          </a:bodyPr>
          <a:lstStyle/>
          <a:p>
            <a:pPr marL="237061" indent="-228594">
              <a:spcBef>
                <a:spcPts val="0"/>
              </a:spcBef>
              <a:buClr>
                <a:schemeClr val="lt1"/>
              </a:buClr>
              <a:buSzPts val="1500"/>
            </a:pPr>
            <a:r>
              <a:rPr lang="de">
                <a:solidFill>
                  <a:schemeClr val="lt1"/>
                </a:solidFill>
              </a:rPr>
              <a:t>xgboost library → sklearn model</a:t>
            </a:r>
            <a:endParaRPr>
              <a:solidFill>
                <a:schemeClr val="lt1"/>
              </a:solidFill>
            </a:endParaRPr>
          </a:p>
        </p:txBody>
      </p:sp>
      <p:pic>
        <p:nvPicPr>
          <p:cNvPr id="472" name="Google Shape;472;p51"/>
          <p:cNvPicPr preferRelativeResize="0"/>
          <p:nvPr/>
        </p:nvPicPr>
        <p:blipFill>
          <a:blip r:embed="rId3">
            <a:alphaModFix/>
          </a:blip>
          <a:stretch>
            <a:fillRect/>
          </a:stretch>
        </p:blipFill>
        <p:spPr>
          <a:xfrm>
            <a:off x="6641579" y="215201"/>
            <a:ext cx="4815989" cy="6439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77" name="Google Shape;477;p52"/>
          <p:cNvPicPr preferRelativeResize="0"/>
          <p:nvPr/>
        </p:nvPicPr>
        <p:blipFill rotWithShape="1">
          <a:blip r:embed="rId3">
            <a:alphaModFix/>
          </a:blip>
          <a:srcRect l="54946" t="136" b="34860"/>
          <a:stretch/>
        </p:blipFill>
        <p:spPr>
          <a:xfrm>
            <a:off x="9315451" y="1720570"/>
            <a:ext cx="2664800" cy="2444668"/>
          </a:xfrm>
          <a:prstGeom prst="rect">
            <a:avLst/>
          </a:prstGeom>
          <a:noFill/>
          <a:ln>
            <a:noFill/>
          </a:ln>
        </p:spPr>
      </p:pic>
      <p:pic>
        <p:nvPicPr>
          <p:cNvPr id="478" name="Google Shape;478;p52"/>
          <p:cNvPicPr preferRelativeResize="0"/>
          <p:nvPr/>
        </p:nvPicPr>
        <p:blipFill rotWithShape="1">
          <a:blip r:embed="rId4">
            <a:alphaModFix/>
          </a:blip>
          <a:srcRect/>
          <a:stretch/>
        </p:blipFill>
        <p:spPr>
          <a:xfrm>
            <a:off x="204033" y="4081273"/>
            <a:ext cx="8782051" cy="2038351"/>
          </a:xfrm>
          <a:prstGeom prst="rect">
            <a:avLst/>
          </a:prstGeom>
          <a:noFill/>
          <a:ln>
            <a:noFill/>
          </a:ln>
        </p:spPr>
      </p:pic>
      <p:sp>
        <p:nvSpPr>
          <p:cNvPr id="479" name="Google Shape;479;p52"/>
          <p:cNvSpPr txBox="1">
            <a:spLocks noGrp="1"/>
          </p:cNvSpPr>
          <p:nvPr>
            <p:ph type="title"/>
          </p:nvPr>
        </p:nvSpPr>
        <p:spPr>
          <a:xfrm>
            <a:off x="838200" y="365125"/>
            <a:ext cx="10515600" cy="1325600"/>
          </a:xfrm>
          <a:prstGeom prst="rect">
            <a:avLst/>
          </a:prstGeom>
          <a:noFill/>
          <a:ln>
            <a:noFill/>
          </a:ln>
        </p:spPr>
        <p:txBody>
          <a:bodyPr spcFirstLastPara="1" vert="horz" wrap="square" lIns="91433" tIns="45700" rIns="91433" bIns="45700" rtlCol="0" anchor="ctr" anchorCtr="0">
            <a:normAutofit/>
          </a:bodyPr>
          <a:lstStyle/>
          <a:p>
            <a:pPr>
              <a:lnSpc>
                <a:spcPct val="90000"/>
              </a:lnSpc>
              <a:spcBef>
                <a:spcPts val="0"/>
              </a:spcBef>
              <a:buClr>
                <a:schemeClr val="dk1"/>
              </a:buClr>
              <a:buSzPts val="3300"/>
            </a:pPr>
            <a:r>
              <a:rPr lang="de"/>
              <a:t>Recurrent Neural Networks</a:t>
            </a:r>
            <a:endParaRPr/>
          </a:p>
        </p:txBody>
      </p:sp>
      <p:sp>
        <p:nvSpPr>
          <p:cNvPr id="480" name="Google Shape;480;p52"/>
          <p:cNvSpPr txBox="1">
            <a:spLocks noGrp="1"/>
          </p:cNvSpPr>
          <p:nvPr>
            <p:ph type="body" idx="1"/>
          </p:nvPr>
        </p:nvSpPr>
        <p:spPr>
          <a:xfrm>
            <a:off x="1285875" y="1524000"/>
            <a:ext cx="10241200" cy="4500800"/>
          </a:xfrm>
          <a:prstGeom prst="rect">
            <a:avLst/>
          </a:prstGeom>
          <a:noFill/>
          <a:ln>
            <a:noFill/>
          </a:ln>
        </p:spPr>
        <p:txBody>
          <a:bodyPr spcFirstLastPara="1" vert="horz" wrap="square" lIns="91433" tIns="45700" rIns="91433" bIns="45700" rtlCol="0" anchor="t" anchorCtr="0">
            <a:normAutofit/>
          </a:bodyPr>
          <a:lstStyle/>
          <a:p>
            <a:pPr marL="237061" indent="-228594">
              <a:lnSpc>
                <a:spcPct val="90000"/>
              </a:lnSpc>
              <a:spcBef>
                <a:spcPts val="0"/>
              </a:spcBef>
              <a:buClr>
                <a:schemeClr val="dk1"/>
              </a:buClr>
              <a:buSzPts val="2100"/>
            </a:pPr>
            <a:r>
              <a:rPr lang="de"/>
              <a:t>GRU</a:t>
            </a:r>
            <a:endParaRPr/>
          </a:p>
          <a:p>
            <a:pPr marL="237061" indent="-50799">
              <a:lnSpc>
                <a:spcPct val="90000"/>
              </a:lnSpc>
              <a:spcBef>
                <a:spcPts val="1067"/>
              </a:spcBef>
              <a:buClr>
                <a:schemeClr val="dk1"/>
              </a:buClr>
              <a:buSzPts val="2100"/>
              <a:buNone/>
            </a:pPr>
            <a:endParaRPr/>
          </a:p>
          <a:p>
            <a:pPr marL="0" indent="0">
              <a:lnSpc>
                <a:spcPct val="90000"/>
              </a:lnSpc>
              <a:spcBef>
                <a:spcPts val="1067"/>
              </a:spcBef>
              <a:buClr>
                <a:schemeClr val="dk1"/>
              </a:buClr>
              <a:buSzPts val="2100"/>
              <a:buNone/>
            </a:pPr>
            <a:endParaRPr/>
          </a:p>
        </p:txBody>
      </p:sp>
      <p:pic>
        <p:nvPicPr>
          <p:cNvPr id="481" name="Google Shape;481;p52"/>
          <p:cNvPicPr preferRelativeResize="0"/>
          <p:nvPr/>
        </p:nvPicPr>
        <p:blipFill rotWithShape="1">
          <a:blip r:embed="rId5">
            <a:alphaModFix/>
          </a:blip>
          <a:srcRect b="24385"/>
          <a:stretch/>
        </p:blipFill>
        <p:spPr>
          <a:xfrm>
            <a:off x="204033" y="1920956"/>
            <a:ext cx="8782051" cy="1786128"/>
          </a:xfrm>
          <a:prstGeom prst="rect">
            <a:avLst/>
          </a:prstGeom>
          <a:noFill/>
          <a:ln>
            <a:noFill/>
          </a:ln>
        </p:spPr>
      </p:pic>
      <p:sp>
        <p:nvSpPr>
          <p:cNvPr id="482" name="Google Shape;482;p52"/>
          <p:cNvSpPr txBox="1"/>
          <p:nvPr/>
        </p:nvSpPr>
        <p:spPr>
          <a:xfrm>
            <a:off x="1738968" y="2131755"/>
            <a:ext cx="6096000" cy="379615"/>
          </a:xfrm>
          <a:prstGeom prst="rect">
            <a:avLst/>
          </a:prstGeom>
          <a:noFill/>
          <a:ln>
            <a:noFill/>
          </a:ln>
        </p:spPr>
        <p:txBody>
          <a:bodyPr spcFirstLastPara="1" wrap="square" lIns="91433" tIns="45700" rIns="91433" bIns="45700" anchor="t" anchorCtr="0">
            <a:spAutoFit/>
          </a:bodyPr>
          <a:lstStyle/>
          <a:p>
            <a:r>
              <a:rPr lang="de" sz="1867">
                <a:solidFill>
                  <a:schemeClr val="dk1"/>
                </a:solidFill>
                <a:latin typeface="Calibri"/>
                <a:ea typeface="Calibri"/>
                <a:cs typeface="Calibri"/>
                <a:sym typeface="Calibri"/>
              </a:rPr>
              <a:t>uvar GRU(64/ReLu) 60-&gt;60min</a:t>
            </a:r>
            <a:endParaRPr sz="1467"/>
          </a:p>
        </p:txBody>
      </p:sp>
      <p:sp>
        <p:nvSpPr>
          <p:cNvPr id="483" name="Google Shape;483;p52"/>
          <p:cNvSpPr txBox="1"/>
          <p:nvPr/>
        </p:nvSpPr>
        <p:spPr>
          <a:xfrm>
            <a:off x="1851661" y="4229439"/>
            <a:ext cx="6096000" cy="379615"/>
          </a:xfrm>
          <a:prstGeom prst="rect">
            <a:avLst/>
          </a:prstGeom>
          <a:noFill/>
          <a:ln>
            <a:noFill/>
          </a:ln>
        </p:spPr>
        <p:txBody>
          <a:bodyPr spcFirstLastPara="1" wrap="square" lIns="91433" tIns="45700" rIns="91433" bIns="45700" anchor="t" anchorCtr="0">
            <a:spAutoFit/>
          </a:bodyPr>
          <a:lstStyle/>
          <a:p>
            <a:r>
              <a:rPr lang="de" sz="1867">
                <a:solidFill>
                  <a:schemeClr val="dk1"/>
                </a:solidFill>
                <a:latin typeface="Calibri"/>
                <a:ea typeface="Calibri"/>
                <a:cs typeface="Calibri"/>
                <a:sym typeface="Calibri"/>
              </a:rPr>
              <a:t>mvar GRU(64/ReLu) 120-&gt;60min</a:t>
            </a:r>
            <a:endParaRPr sz="1467"/>
          </a:p>
        </p:txBody>
      </p:sp>
      <p:pic>
        <p:nvPicPr>
          <p:cNvPr id="484" name="Google Shape;484;p52"/>
          <p:cNvPicPr preferRelativeResize="0"/>
          <p:nvPr/>
        </p:nvPicPr>
        <p:blipFill rotWithShape="1">
          <a:blip r:embed="rId3">
            <a:alphaModFix/>
          </a:blip>
          <a:srcRect l="-553" t="71334" r="-10" b="-106"/>
          <a:stretch/>
        </p:blipFill>
        <p:spPr>
          <a:xfrm>
            <a:off x="9315451" y="4172290"/>
            <a:ext cx="2823980" cy="513793"/>
          </a:xfrm>
          <a:prstGeom prst="rect">
            <a:avLst/>
          </a:prstGeom>
          <a:noFill/>
          <a:ln>
            <a:noFill/>
          </a:ln>
        </p:spPr>
      </p:pic>
      <p:graphicFrame>
        <p:nvGraphicFramePr>
          <p:cNvPr id="485" name="Google Shape;485;p52"/>
          <p:cNvGraphicFramePr/>
          <p:nvPr/>
        </p:nvGraphicFramePr>
        <p:xfrm>
          <a:off x="5589855" y="1690721"/>
          <a:ext cx="3396201" cy="914454"/>
        </p:xfrm>
        <a:graphic>
          <a:graphicData uri="http://schemas.openxmlformats.org/drawingml/2006/table">
            <a:tbl>
              <a:tblPr firstRow="1" bandRow="1">
                <a:noFill/>
              </a:tblPr>
              <a:tblGrid>
                <a:gridCol w="1132067">
                  <a:extLst>
                    <a:ext uri="{9D8B030D-6E8A-4147-A177-3AD203B41FA5}">
                      <a16:colId xmlns:a16="http://schemas.microsoft.com/office/drawing/2014/main" val="20000"/>
                    </a:ext>
                  </a:extLst>
                </a:gridCol>
                <a:gridCol w="1132067">
                  <a:extLst>
                    <a:ext uri="{9D8B030D-6E8A-4147-A177-3AD203B41FA5}">
                      <a16:colId xmlns:a16="http://schemas.microsoft.com/office/drawing/2014/main" val="20001"/>
                    </a:ext>
                  </a:extLst>
                </a:gridCol>
                <a:gridCol w="1132067">
                  <a:extLst>
                    <a:ext uri="{9D8B030D-6E8A-4147-A177-3AD203B41FA5}">
                      <a16:colId xmlns:a16="http://schemas.microsoft.com/office/drawing/2014/main" val="20002"/>
                    </a:ext>
                  </a:extLst>
                </a:gridCol>
              </a:tblGrid>
              <a:tr h="457227">
                <a:tc>
                  <a:txBody>
                    <a:bodyPr/>
                    <a:lstStyle/>
                    <a:p>
                      <a:pPr marL="0" marR="0" lvl="0" indent="0" algn="l" rtl="0">
                        <a:spcBef>
                          <a:spcPts val="0"/>
                        </a:spcBef>
                        <a:spcAft>
                          <a:spcPts val="0"/>
                        </a:spcAft>
                        <a:buNone/>
                      </a:pPr>
                      <a:r>
                        <a:rPr lang="de" sz="2400"/>
                        <a:t>GRU</a:t>
                      </a:r>
                      <a:endParaRPr sz="1500"/>
                    </a:p>
                  </a:txBody>
                  <a:tcPr marL="91467" marR="91467" marT="45733" marB="45733"/>
                </a:tc>
                <a:tc>
                  <a:txBody>
                    <a:bodyPr/>
                    <a:lstStyle/>
                    <a:p>
                      <a:pPr marL="0" marR="0" lvl="0" indent="0" algn="l" rtl="0">
                        <a:spcBef>
                          <a:spcPts val="0"/>
                        </a:spcBef>
                        <a:spcAft>
                          <a:spcPts val="0"/>
                        </a:spcAft>
                        <a:buNone/>
                      </a:pPr>
                      <a:r>
                        <a:rPr lang="de" sz="1900"/>
                        <a:t>RMSE</a:t>
                      </a:r>
                      <a:endParaRPr sz="1500"/>
                    </a:p>
                  </a:txBody>
                  <a:tcPr marL="91467" marR="91467" marT="45733" marB="45733"/>
                </a:tc>
                <a:tc>
                  <a:txBody>
                    <a:bodyPr/>
                    <a:lstStyle/>
                    <a:p>
                      <a:pPr marL="0" marR="0" lvl="0" indent="0" algn="l" rtl="0">
                        <a:spcBef>
                          <a:spcPts val="0"/>
                        </a:spcBef>
                        <a:spcAft>
                          <a:spcPts val="0"/>
                        </a:spcAft>
                        <a:buNone/>
                      </a:pPr>
                      <a:r>
                        <a:rPr lang="de" sz="1900"/>
                        <a:t>MAPE</a:t>
                      </a:r>
                      <a:endParaRPr sz="1500"/>
                    </a:p>
                  </a:txBody>
                  <a:tcPr marL="91467" marR="91467" marT="45733" marB="45733"/>
                </a:tc>
                <a:extLst>
                  <a:ext uri="{0D108BD9-81ED-4DB2-BD59-A6C34878D82A}">
                    <a16:rowId xmlns:a16="http://schemas.microsoft.com/office/drawing/2014/main" val="10000"/>
                  </a:ext>
                </a:extLst>
              </a:tr>
              <a:tr h="457227">
                <a:tc>
                  <a:txBody>
                    <a:bodyPr/>
                    <a:lstStyle/>
                    <a:p>
                      <a:pPr marL="0" marR="0" lvl="0" indent="0" algn="l" rtl="0">
                        <a:spcBef>
                          <a:spcPts val="0"/>
                        </a:spcBef>
                        <a:spcAft>
                          <a:spcPts val="0"/>
                        </a:spcAft>
                        <a:buNone/>
                      </a:pPr>
                      <a:r>
                        <a:rPr lang="de" sz="1900"/>
                        <a:t>Task 1a</a:t>
                      </a:r>
                      <a:endParaRPr sz="1900">
                        <a:solidFill>
                          <a:srgbClr val="7F7F7F"/>
                        </a:solidFill>
                      </a:endParaRPr>
                    </a:p>
                  </a:txBody>
                  <a:tcPr marL="91467" marR="91467" marT="45733" marB="45733" anchor="ctr"/>
                </a:tc>
                <a:tc>
                  <a:txBody>
                    <a:bodyPr/>
                    <a:lstStyle/>
                    <a:p>
                      <a:pPr marL="0" marR="0" lvl="0" indent="0" algn="l" rtl="0">
                        <a:spcBef>
                          <a:spcPts val="0"/>
                        </a:spcBef>
                        <a:spcAft>
                          <a:spcPts val="0"/>
                        </a:spcAft>
                        <a:buNone/>
                      </a:pPr>
                      <a:r>
                        <a:rPr lang="de" sz="2400"/>
                        <a:t>23.8</a:t>
                      </a:r>
                      <a:endParaRPr sz="1500"/>
                    </a:p>
                  </a:txBody>
                  <a:tcPr marL="91467" marR="91467" marT="45733" marB="45733" anchor="ctr"/>
                </a:tc>
                <a:tc>
                  <a:txBody>
                    <a:bodyPr/>
                    <a:lstStyle/>
                    <a:p>
                      <a:pPr marL="0" marR="0" lvl="0" indent="0" algn="l" rtl="0">
                        <a:spcBef>
                          <a:spcPts val="0"/>
                        </a:spcBef>
                        <a:spcAft>
                          <a:spcPts val="0"/>
                        </a:spcAft>
                        <a:buNone/>
                      </a:pPr>
                      <a:r>
                        <a:rPr lang="de" sz="2400"/>
                        <a:t>14.3</a:t>
                      </a:r>
                      <a:r>
                        <a:rPr lang="de" sz="1900"/>
                        <a:t>%</a:t>
                      </a:r>
                      <a:endParaRPr sz="1500"/>
                    </a:p>
                  </a:txBody>
                  <a:tcPr marL="91467" marR="91467" marT="45733" marB="45733" anchor="ctr"/>
                </a:tc>
                <a:extLst>
                  <a:ext uri="{0D108BD9-81ED-4DB2-BD59-A6C34878D82A}">
                    <a16:rowId xmlns:a16="http://schemas.microsoft.com/office/drawing/2014/main" val="10001"/>
                  </a:ext>
                </a:extLst>
              </a:tr>
            </a:tbl>
          </a:graphicData>
        </a:graphic>
      </p:graphicFrame>
      <p:graphicFrame>
        <p:nvGraphicFramePr>
          <p:cNvPr id="486" name="Google Shape;486;p52"/>
          <p:cNvGraphicFramePr/>
          <p:nvPr/>
        </p:nvGraphicFramePr>
        <p:xfrm>
          <a:off x="5661688" y="3755121"/>
          <a:ext cx="3396201" cy="914454"/>
        </p:xfrm>
        <a:graphic>
          <a:graphicData uri="http://schemas.openxmlformats.org/drawingml/2006/table">
            <a:tbl>
              <a:tblPr firstRow="1" bandRow="1">
                <a:noFill/>
              </a:tblPr>
              <a:tblGrid>
                <a:gridCol w="1132067">
                  <a:extLst>
                    <a:ext uri="{9D8B030D-6E8A-4147-A177-3AD203B41FA5}">
                      <a16:colId xmlns:a16="http://schemas.microsoft.com/office/drawing/2014/main" val="20000"/>
                    </a:ext>
                  </a:extLst>
                </a:gridCol>
                <a:gridCol w="1132067">
                  <a:extLst>
                    <a:ext uri="{9D8B030D-6E8A-4147-A177-3AD203B41FA5}">
                      <a16:colId xmlns:a16="http://schemas.microsoft.com/office/drawing/2014/main" val="20001"/>
                    </a:ext>
                  </a:extLst>
                </a:gridCol>
                <a:gridCol w="1132067">
                  <a:extLst>
                    <a:ext uri="{9D8B030D-6E8A-4147-A177-3AD203B41FA5}">
                      <a16:colId xmlns:a16="http://schemas.microsoft.com/office/drawing/2014/main" val="20002"/>
                    </a:ext>
                  </a:extLst>
                </a:gridCol>
              </a:tblGrid>
              <a:tr h="457227">
                <a:tc>
                  <a:txBody>
                    <a:bodyPr/>
                    <a:lstStyle/>
                    <a:p>
                      <a:pPr marL="0" marR="0" lvl="0" indent="0" algn="l" rtl="0">
                        <a:spcBef>
                          <a:spcPts val="0"/>
                        </a:spcBef>
                        <a:spcAft>
                          <a:spcPts val="0"/>
                        </a:spcAft>
                        <a:buNone/>
                      </a:pPr>
                      <a:r>
                        <a:rPr lang="de" sz="2400"/>
                        <a:t>GRU</a:t>
                      </a:r>
                      <a:endParaRPr sz="1500"/>
                    </a:p>
                  </a:txBody>
                  <a:tcPr marL="91467" marR="91467" marT="45733" marB="45733"/>
                </a:tc>
                <a:tc>
                  <a:txBody>
                    <a:bodyPr/>
                    <a:lstStyle/>
                    <a:p>
                      <a:pPr marL="0" marR="0" lvl="0" indent="0" algn="l" rtl="0">
                        <a:spcBef>
                          <a:spcPts val="0"/>
                        </a:spcBef>
                        <a:spcAft>
                          <a:spcPts val="0"/>
                        </a:spcAft>
                        <a:buNone/>
                      </a:pPr>
                      <a:r>
                        <a:rPr lang="de" sz="1900"/>
                        <a:t>RMSE</a:t>
                      </a:r>
                      <a:endParaRPr sz="1500"/>
                    </a:p>
                  </a:txBody>
                  <a:tcPr marL="91467" marR="91467" marT="45733" marB="45733"/>
                </a:tc>
                <a:tc>
                  <a:txBody>
                    <a:bodyPr/>
                    <a:lstStyle/>
                    <a:p>
                      <a:pPr marL="0" marR="0" lvl="0" indent="0" algn="l" rtl="0">
                        <a:spcBef>
                          <a:spcPts val="0"/>
                        </a:spcBef>
                        <a:spcAft>
                          <a:spcPts val="0"/>
                        </a:spcAft>
                        <a:buNone/>
                      </a:pPr>
                      <a:r>
                        <a:rPr lang="de" sz="1900"/>
                        <a:t>MAPE</a:t>
                      </a:r>
                      <a:endParaRPr sz="1500"/>
                    </a:p>
                  </a:txBody>
                  <a:tcPr marL="91467" marR="91467" marT="45733" marB="45733"/>
                </a:tc>
                <a:extLst>
                  <a:ext uri="{0D108BD9-81ED-4DB2-BD59-A6C34878D82A}">
                    <a16:rowId xmlns:a16="http://schemas.microsoft.com/office/drawing/2014/main" val="10000"/>
                  </a:ext>
                </a:extLst>
              </a:tr>
              <a:tr h="457227">
                <a:tc>
                  <a:txBody>
                    <a:bodyPr/>
                    <a:lstStyle/>
                    <a:p>
                      <a:pPr marL="0" marR="0" lvl="0" indent="0" algn="l" rtl="0">
                        <a:spcBef>
                          <a:spcPts val="0"/>
                        </a:spcBef>
                        <a:spcAft>
                          <a:spcPts val="0"/>
                        </a:spcAft>
                        <a:buNone/>
                      </a:pPr>
                      <a:r>
                        <a:rPr lang="de" sz="1900"/>
                        <a:t>Task 1a</a:t>
                      </a:r>
                      <a:endParaRPr sz="1900">
                        <a:solidFill>
                          <a:srgbClr val="7F7F7F"/>
                        </a:solidFill>
                      </a:endParaRPr>
                    </a:p>
                  </a:txBody>
                  <a:tcPr marL="91467" marR="91467" marT="45733" marB="45733" anchor="ctr"/>
                </a:tc>
                <a:tc>
                  <a:txBody>
                    <a:bodyPr/>
                    <a:lstStyle/>
                    <a:p>
                      <a:pPr marL="0" marR="0" lvl="0" indent="0" algn="l" rtl="0">
                        <a:spcBef>
                          <a:spcPts val="0"/>
                        </a:spcBef>
                        <a:spcAft>
                          <a:spcPts val="0"/>
                        </a:spcAft>
                        <a:buNone/>
                      </a:pPr>
                      <a:r>
                        <a:rPr lang="de" sz="2400"/>
                        <a:t>23.0</a:t>
                      </a:r>
                      <a:endParaRPr sz="1500"/>
                    </a:p>
                  </a:txBody>
                  <a:tcPr marL="91467" marR="91467" marT="45733" marB="45733" anchor="ctr"/>
                </a:tc>
                <a:tc>
                  <a:txBody>
                    <a:bodyPr/>
                    <a:lstStyle/>
                    <a:p>
                      <a:pPr marL="0" marR="0" lvl="0" indent="0" algn="l" rtl="0">
                        <a:spcBef>
                          <a:spcPts val="0"/>
                        </a:spcBef>
                        <a:spcAft>
                          <a:spcPts val="0"/>
                        </a:spcAft>
                        <a:buNone/>
                      </a:pPr>
                      <a:r>
                        <a:rPr lang="de" sz="2400"/>
                        <a:t>14.8</a:t>
                      </a:r>
                      <a:r>
                        <a:rPr lang="de" sz="1900"/>
                        <a:t>%</a:t>
                      </a:r>
                      <a:endParaRPr sz="1500"/>
                    </a:p>
                  </a:txBody>
                  <a:tcPr marL="91467" marR="91467" marT="45733" marB="45733"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3"/>
          <p:cNvSpPr txBox="1">
            <a:spLocks noGrp="1"/>
          </p:cNvSpPr>
          <p:nvPr>
            <p:ph type="title"/>
          </p:nvPr>
        </p:nvSpPr>
        <p:spPr>
          <a:xfrm>
            <a:off x="838200" y="365125"/>
            <a:ext cx="10515600" cy="1325600"/>
          </a:xfrm>
          <a:prstGeom prst="rect">
            <a:avLst/>
          </a:prstGeom>
          <a:noFill/>
          <a:ln>
            <a:noFill/>
          </a:ln>
        </p:spPr>
        <p:txBody>
          <a:bodyPr spcFirstLastPara="1" vert="horz" wrap="square" lIns="91433" tIns="45700" rIns="91433" bIns="45700" rtlCol="0" anchor="ctr" anchorCtr="0">
            <a:normAutofit/>
          </a:bodyPr>
          <a:lstStyle/>
          <a:p>
            <a:pPr>
              <a:lnSpc>
                <a:spcPct val="90000"/>
              </a:lnSpc>
              <a:spcBef>
                <a:spcPts val="0"/>
              </a:spcBef>
              <a:buClr>
                <a:schemeClr val="dk1"/>
              </a:buClr>
              <a:buSzPts val="3300"/>
            </a:pPr>
            <a:r>
              <a:rPr lang="de"/>
              <a:t>Modern Deep Learning Architectures</a:t>
            </a:r>
            <a:endParaRPr/>
          </a:p>
        </p:txBody>
      </p:sp>
      <p:sp>
        <p:nvSpPr>
          <p:cNvPr id="492" name="Google Shape;492;p53"/>
          <p:cNvSpPr txBox="1">
            <a:spLocks noGrp="1"/>
          </p:cNvSpPr>
          <p:nvPr>
            <p:ph type="body" idx="1"/>
          </p:nvPr>
        </p:nvSpPr>
        <p:spPr>
          <a:xfrm>
            <a:off x="838200" y="1320800"/>
            <a:ext cx="10515600" cy="4351200"/>
          </a:xfrm>
          <a:prstGeom prst="rect">
            <a:avLst/>
          </a:prstGeom>
          <a:noFill/>
          <a:ln>
            <a:noFill/>
          </a:ln>
        </p:spPr>
        <p:txBody>
          <a:bodyPr spcFirstLastPara="1" vert="horz" wrap="square" lIns="91433" tIns="45700" rIns="91433" bIns="45700" rtlCol="0" anchor="t" anchorCtr="0">
            <a:normAutofit/>
          </a:bodyPr>
          <a:lstStyle/>
          <a:p>
            <a:pPr marL="237061" indent="-228594">
              <a:lnSpc>
                <a:spcPct val="90000"/>
              </a:lnSpc>
              <a:spcBef>
                <a:spcPts val="0"/>
              </a:spcBef>
              <a:buClr>
                <a:schemeClr val="dk1"/>
              </a:buClr>
              <a:buSzPts val="2100"/>
            </a:pPr>
            <a:r>
              <a:rPr lang="de"/>
              <a:t>N-Hits</a:t>
            </a:r>
            <a:endParaRPr/>
          </a:p>
        </p:txBody>
      </p:sp>
      <p:pic>
        <p:nvPicPr>
          <p:cNvPr id="493" name="Google Shape;493;p53"/>
          <p:cNvPicPr preferRelativeResize="0"/>
          <p:nvPr/>
        </p:nvPicPr>
        <p:blipFill rotWithShape="1">
          <a:blip r:embed="rId3">
            <a:alphaModFix/>
          </a:blip>
          <a:srcRect/>
          <a:stretch/>
        </p:blipFill>
        <p:spPr>
          <a:xfrm>
            <a:off x="838200" y="3520246"/>
            <a:ext cx="5128485" cy="2480505"/>
          </a:xfrm>
          <a:prstGeom prst="rect">
            <a:avLst/>
          </a:prstGeom>
          <a:noFill/>
          <a:ln>
            <a:noFill/>
          </a:ln>
        </p:spPr>
      </p:pic>
      <p:pic>
        <p:nvPicPr>
          <p:cNvPr id="494" name="Google Shape;494;p53"/>
          <p:cNvPicPr preferRelativeResize="0"/>
          <p:nvPr/>
        </p:nvPicPr>
        <p:blipFill rotWithShape="1">
          <a:blip r:embed="rId4">
            <a:alphaModFix/>
          </a:blip>
          <a:srcRect/>
          <a:stretch/>
        </p:blipFill>
        <p:spPr>
          <a:xfrm>
            <a:off x="6510659" y="2976095"/>
            <a:ext cx="4733283" cy="3148948"/>
          </a:xfrm>
          <a:prstGeom prst="rect">
            <a:avLst/>
          </a:prstGeom>
          <a:noFill/>
          <a:ln>
            <a:noFill/>
          </a:ln>
        </p:spPr>
      </p:pic>
      <p:pic>
        <p:nvPicPr>
          <p:cNvPr id="495" name="Google Shape;495;p53"/>
          <p:cNvPicPr preferRelativeResize="0"/>
          <p:nvPr/>
        </p:nvPicPr>
        <p:blipFill rotWithShape="1">
          <a:blip r:embed="rId5">
            <a:alphaModFix/>
          </a:blip>
          <a:srcRect t="48854" b="26218"/>
          <a:stretch/>
        </p:blipFill>
        <p:spPr>
          <a:xfrm>
            <a:off x="141743" y="1899697"/>
            <a:ext cx="7943851" cy="1529303"/>
          </a:xfrm>
          <a:prstGeom prst="rect">
            <a:avLst/>
          </a:prstGeom>
          <a:noFill/>
          <a:ln>
            <a:noFill/>
          </a:ln>
        </p:spPr>
      </p:pic>
      <p:graphicFrame>
        <p:nvGraphicFramePr>
          <p:cNvPr id="496" name="Google Shape;496;p53"/>
          <p:cNvGraphicFramePr/>
          <p:nvPr/>
        </p:nvGraphicFramePr>
        <p:xfrm>
          <a:off x="8009421" y="1603121"/>
          <a:ext cx="3396201" cy="914454"/>
        </p:xfrm>
        <a:graphic>
          <a:graphicData uri="http://schemas.openxmlformats.org/drawingml/2006/table">
            <a:tbl>
              <a:tblPr firstRow="1" bandRow="1">
                <a:noFill/>
              </a:tblPr>
              <a:tblGrid>
                <a:gridCol w="1132067">
                  <a:extLst>
                    <a:ext uri="{9D8B030D-6E8A-4147-A177-3AD203B41FA5}">
                      <a16:colId xmlns:a16="http://schemas.microsoft.com/office/drawing/2014/main" val="20000"/>
                    </a:ext>
                  </a:extLst>
                </a:gridCol>
                <a:gridCol w="1132067">
                  <a:extLst>
                    <a:ext uri="{9D8B030D-6E8A-4147-A177-3AD203B41FA5}">
                      <a16:colId xmlns:a16="http://schemas.microsoft.com/office/drawing/2014/main" val="20001"/>
                    </a:ext>
                  </a:extLst>
                </a:gridCol>
                <a:gridCol w="1132067">
                  <a:extLst>
                    <a:ext uri="{9D8B030D-6E8A-4147-A177-3AD203B41FA5}">
                      <a16:colId xmlns:a16="http://schemas.microsoft.com/office/drawing/2014/main" val="20002"/>
                    </a:ext>
                  </a:extLst>
                </a:gridCol>
              </a:tblGrid>
              <a:tr h="457227">
                <a:tc>
                  <a:txBody>
                    <a:bodyPr/>
                    <a:lstStyle/>
                    <a:p>
                      <a:pPr marL="0" marR="0" lvl="0" indent="0" algn="l" rtl="0">
                        <a:spcBef>
                          <a:spcPts val="0"/>
                        </a:spcBef>
                        <a:spcAft>
                          <a:spcPts val="0"/>
                        </a:spcAft>
                        <a:buNone/>
                      </a:pPr>
                      <a:r>
                        <a:rPr lang="de" sz="2400"/>
                        <a:t>N-Hits</a:t>
                      </a:r>
                      <a:endParaRPr sz="1500"/>
                    </a:p>
                  </a:txBody>
                  <a:tcPr marL="91467" marR="91467" marT="45733" marB="45733"/>
                </a:tc>
                <a:tc>
                  <a:txBody>
                    <a:bodyPr/>
                    <a:lstStyle/>
                    <a:p>
                      <a:pPr marL="0" marR="0" lvl="0" indent="0" algn="l" rtl="0">
                        <a:spcBef>
                          <a:spcPts val="0"/>
                        </a:spcBef>
                        <a:spcAft>
                          <a:spcPts val="0"/>
                        </a:spcAft>
                        <a:buNone/>
                      </a:pPr>
                      <a:r>
                        <a:rPr lang="de" sz="1900"/>
                        <a:t>RMSE</a:t>
                      </a:r>
                      <a:endParaRPr sz="1500"/>
                    </a:p>
                  </a:txBody>
                  <a:tcPr marL="91467" marR="91467" marT="45733" marB="45733"/>
                </a:tc>
                <a:tc>
                  <a:txBody>
                    <a:bodyPr/>
                    <a:lstStyle/>
                    <a:p>
                      <a:pPr marL="0" marR="0" lvl="0" indent="0" algn="l" rtl="0">
                        <a:spcBef>
                          <a:spcPts val="0"/>
                        </a:spcBef>
                        <a:spcAft>
                          <a:spcPts val="0"/>
                        </a:spcAft>
                        <a:buNone/>
                      </a:pPr>
                      <a:r>
                        <a:rPr lang="de" sz="1900"/>
                        <a:t>MAPE</a:t>
                      </a:r>
                      <a:endParaRPr sz="1500"/>
                    </a:p>
                  </a:txBody>
                  <a:tcPr marL="91467" marR="91467" marT="45733" marB="45733"/>
                </a:tc>
                <a:extLst>
                  <a:ext uri="{0D108BD9-81ED-4DB2-BD59-A6C34878D82A}">
                    <a16:rowId xmlns:a16="http://schemas.microsoft.com/office/drawing/2014/main" val="10000"/>
                  </a:ext>
                </a:extLst>
              </a:tr>
              <a:tr h="457227">
                <a:tc>
                  <a:txBody>
                    <a:bodyPr/>
                    <a:lstStyle/>
                    <a:p>
                      <a:pPr marL="0" marR="0" lvl="0" indent="0" algn="l" rtl="0">
                        <a:spcBef>
                          <a:spcPts val="0"/>
                        </a:spcBef>
                        <a:spcAft>
                          <a:spcPts val="0"/>
                        </a:spcAft>
                        <a:buNone/>
                      </a:pPr>
                      <a:r>
                        <a:rPr lang="de" sz="1900"/>
                        <a:t>Task 1a</a:t>
                      </a:r>
                      <a:endParaRPr sz="1900">
                        <a:solidFill>
                          <a:srgbClr val="7F7F7F"/>
                        </a:solidFill>
                      </a:endParaRPr>
                    </a:p>
                  </a:txBody>
                  <a:tcPr marL="91467" marR="91467" marT="45733" marB="45733" anchor="ctr"/>
                </a:tc>
                <a:tc>
                  <a:txBody>
                    <a:bodyPr/>
                    <a:lstStyle/>
                    <a:p>
                      <a:pPr marL="0" marR="0" lvl="0" indent="0" algn="l" rtl="0">
                        <a:spcBef>
                          <a:spcPts val="0"/>
                        </a:spcBef>
                        <a:spcAft>
                          <a:spcPts val="0"/>
                        </a:spcAft>
                        <a:buNone/>
                      </a:pPr>
                      <a:r>
                        <a:rPr lang="de" sz="2400"/>
                        <a:t>23.8</a:t>
                      </a:r>
                      <a:endParaRPr sz="1500"/>
                    </a:p>
                  </a:txBody>
                  <a:tcPr marL="91467" marR="91467" marT="45733" marB="45733" anchor="ctr"/>
                </a:tc>
                <a:tc>
                  <a:txBody>
                    <a:bodyPr/>
                    <a:lstStyle/>
                    <a:p>
                      <a:pPr marL="0" marR="0" lvl="0" indent="0" algn="l" rtl="0">
                        <a:spcBef>
                          <a:spcPts val="0"/>
                        </a:spcBef>
                        <a:spcAft>
                          <a:spcPts val="0"/>
                        </a:spcAft>
                        <a:buNone/>
                      </a:pPr>
                      <a:r>
                        <a:rPr lang="de" sz="2400"/>
                        <a:t>14.9</a:t>
                      </a:r>
                      <a:r>
                        <a:rPr lang="de" sz="1900"/>
                        <a:t>%</a:t>
                      </a:r>
                      <a:endParaRPr sz="1500"/>
                    </a:p>
                  </a:txBody>
                  <a:tcPr marL="91467" marR="91467" marT="45733" marB="45733"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EECDB-3771-7C22-524D-62A909CE3930}"/>
              </a:ext>
            </a:extLst>
          </p:cNvPr>
          <p:cNvSpPr>
            <a:spLocks noGrp="1"/>
          </p:cNvSpPr>
          <p:nvPr>
            <p:ph type="title"/>
          </p:nvPr>
        </p:nvSpPr>
        <p:spPr>
          <a:xfrm>
            <a:off x="887508" y="795528"/>
            <a:ext cx="6318396" cy="907148"/>
          </a:xfrm>
        </p:spPr>
        <p:txBody>
          <a:bodyPr/>
          <a:lstStyle/>
          <a:p>
            <a:r>
              <a:rPr lang="en-US" dirty="0">
                <a:solidFill>
                  <a:srgbClr val="CB7B93"/>
                </a:solidFill>
              </a:rPr>
              <a:t>Introduction</a:t>
            </a:r>
          </a:p>
        </p:txBody>
      </p:sp>
      <p:sp>
        <p:nvSpPr>
          <p:cNvPr id="3" name="Content Placeholder 2">
            <a:extLst>
              <a:ext uri="{FF2B5EF4-FFF2-40B4-BE49-F238E27FC236}">
                <a16:creationId xmlns:a16="http://schemas.microsoft.com/office/drawing/2014/main" id="{84AB7615-36B8-99F3-717B-794A460709BF}"/>
              </a:ext>
            </a:extLst>
          </p:cNvPr>
          <p:cNvSpPr>
            <a:spLocks noGrp="1"/>
          </p:cNvSpPr>
          <p:nvPr>
            <p:ph idx="1"/>
          </p:nvPr>
        </p:nvSpPr>
        <p:spPr>
          <a:xfrm>
            <a:off x="887508" y="1791370"/>
            <a:ext cx="6318396" cy="4280246"/>
          </a:xfrm>
        </p:spPr>
        <p:txBody>
          <a:bodyPr>
            <a:normAutofit/>
          </a:bodyPr>
          <a:lstStyle/>
          <a:p>
            <a:r>
              <a:rPr lang="en-US" b="1" dirty="0">
                <a:solidFill>
                  <a:srgbClr val="CB7B93"/>
                </a:solidFill>
                <a:effectLst/>
              </a:rPr>
              <a:t>Task</a:t>
            </a:r>
            <a:r>
              <a:rPr lang="en-US" dirty="0">
                <a:solidFill>
                  <a:srgbClr val="CB7B93"/>
                </a:solidFill>
                <a:effectLst/>
              </a:rPr>
              <a:t>:</a:t>
            </a:r>
            <a:endParaRPr lang="en-US" dirty="0">
              <a:solidFill>
                <a:srgbClr val="CB7B93"/>
              </a:solidFill>
            </a:endParaRPr>
          </a:p>
          <a:p>
            <a:pPr lvl="1"/>
            <a:r>
              <a:rPr lang="en-US" dirty="0">
                <a:effectLst/>
              </a:rPr>
              <a:t>Predict future blood glucose values</a:t>
            </a:r>
          </a:p>
          <a:p>
            <a:r>
              <a:rPr lang="en-US" b="1" dirty="0">
                <a:solidFill>
                  <a:srgbClr val="CB7B93"/>
                </a:solidFill>
                <a:effectLst/>
              </a:rPr>
              <a:t>Dataset</a:t>
            </a:r>
            <a:r>
              <a:rPr lang="en-US" dirty="0">
                <a:solidFill>
                  <a:srgbClr val="CB7B93"/>
                </a:solidFill>
                <a:effectLst/>
              </a:rPr>
              <a:t>:</a:t>
            </a:r>
            <a:r>
              <a:rPr lang="en-US" dirty="0">
                <a:effectLst/>
              </a:rPr>
              <a:t> </a:t>
            </a:r>
            <a:r>
              <a:rPr lang="en-US" dirty="0">
                <a:hlinkClick r:id="rId3"/>
              </a:rPr>
              <a:t>HUPA-UCM Diabetes Dataset</a:t>
            </a:r>
            <a:r>
              <a:rPr lang="en-US" dirty="0"/>
              <a:t>: </a:t>
            </a:r>
          </a:p>
          <a:p>
            <a:pPr lvl="1"/>
            <a:r>
              <a:rPr lang="en-US" dirty="0"/>
              <a:t>25 people with Type 1 Diabetes Mellitus (T1DM)</a:t>
            </a:r>
          </a:p>
          <a:p>
            <a:pPr lvl="1"/>
            <a:r>
              <a:rPr lang="en-US" dirty="0"/>
              <a:t>Continuous </a:t>
            </a:r>
            <a:r>
              <a:rPr lang="en-US" dirty="0">
                <a:solidFill>
                  <a:srgbClr val="CB7B93"/>
                </a:solidFill>
              </a:rPr>
              <a:t>Glucose</a:t>
            </a:r>
            <a:r>
              <a:rPr lang="en-US" dirty="0"/>
              <a:t> Monitoring (CGM) data over several days (&gt;7d)</a:t>
            </a:r>
          </a:p>
          <a:p>
            <a:pPr lvl="1"/>
            <a:r>
              <a:rPr lang="en-US" dirty="0"/>
              <a:t>Fitness tracker data: Steps, Heart rate, Burned calories, (sleep)</a:t>
            </a:r>
          </a:p>
          <a:p>
            <a:pPr lvl="1"/>
            <a:r>
              <a:rPr lang="en-US" dirty="0"/>
              <a:t>Carbohydrate intake &amp; Insulin dosages (Basis + Bolus)</a:t>
            </a:r>
            <a:endParaRPr lang="en-US" b="0" dirty="0">
              <a:solidFill>
                <a:srgbClr val="D4D4D4"/>
              </a:solidFill>
              <a:effectLst/>
              <a:latin typeface="Courier New" panose="02070309020205020404" pitchFamily="49" charset="0"/>
            </a:endParaRPr>
          </a:p>
          <a:p>
            <a:pPr lvl="1"/>
            <a:endParaRPr lang="en-US" dirty="0"/>
          </a:p>
        </p:txBody>
      </p:sp>
      <p:pic>
        <p:nvPicPr>
          <p:cNvPr id="4" name="Picture 3">
            <a:extLst>
              <a:ext uri="{FF2B5EF4-FFF2-40B4-BE49-F238E27FC236}">
                <a16:creationId xmlns:a16="http://schemas.microsoft.com/office/drawing/2014/main" id="{6FE8D8D2-3DA9-B578-E0D5-BBBBEFFB6989}"/>
              </a:ext>
            </a:extLst>
          </p:cNvPr>
          <p:cNvPicPr>
            <a:picLocks noChangeAspect="1"/>
          </p:cNvPicPr>
          <p:nvPr/>
        </p:nvPicPr>
        <p:blipFill>
          <a:blip r:embed="rId4"/>
          <a:stretch>
            <a:fillRect/>
          </a:stretch>
        </p:blipFill>
        <p:spPr>
          <a:xfrm>
            <a:off x="7663728" y="1446306"/>
            <a:ext cx="4528272" cy="3965388"/>
          </a:xfrm>
          <a:prstGeom prst="roundRect">
            <a:avLst>
              <a:gd name="adj" fmla="val 33940"/>
            </a:avLst>
          </a:prstGeom>
        </p:spPr>
      </p:pic>
    </p:spTree>
    <p:extLst>
      <p:ext uri="{BB962C8B-B14F-4D97-AF65-F5344CB8AC3E}">
        <p14:creationId xmlns:p14="http://schemas.microsoft.com/office/powerpoint/2010/main" val="1983674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4"/>
          <p:cNvSpPr txBox="1">
            <a:spLocks noGrp="1"/>
          </p:cNvSpPr>
          <p:nvPr>
            <p:ph type="title"/>
          </p:nvPr>
        </p:nvSpPr>
        <p:spPr>
          <a:xfrm>
            <a:off x="1371600" y="795528"/>
            <a:ext cx="3923600" cy="907200"/>
          </a:xfrm>
          <a:prstGeom prst="rect">
            <a:avLst/>
          </a:prstGeom>
          <a:noFill/>
          <a:ln>
            <a:noFill/>
          </a:ln>
        </p:spPr>
        <p:txBody>
          <a:bodyPr spcFirstLastPara="1" vert="horz" wrap="square" lIns="0" tIns="0" rIns="0" bIns="0" rtlCol="0" anchor="ctr" anchorCtr="0">
            <a:normAutofit/>
          </a:bodyPr>
          <a:lstStyle/>
          <a:p>
            <a:pPr>
              <a:spcBef>
                <a:spcPts val="0"/>
              </a:spcBef>
              <a:buClr>
                <a:srgbClr val="CB7B93"/>
              </a:buClr>
              <a:buSzPts val="2100"/>
            </a:pPr>
            <a:r>
              <a:rPr lang="de"/>
              <a:t>LSTM</a:t>
            </a:r>
            <a:endParaRPr/>
          </a:p>
        </p:txBody>
      </p:sp>
      <p:sp>
        <p:nvSpPr>
          <p:cNvPr id="502" name="Google Shape;502;p54"/>
          <p:cNvSpPr txBox="1">
            <a:spLocks noGrp="1"/>
          </p:cNvSpPr>
          <p:nvPr>
            <p:ph type="body" idx="1"/>
          </p:nvPr>
        </p:nvSpPr>
        <p:spPr>
          <a:xfrm>
            <a:off x="2681733" y="1087733"/>
            <a:ext cx="8479600" cy="2543200"/>
          </a:xfrm>
          <a:prstGeom prst="rect">
            <a:avLst/>
          </a:prstGeom>
          <a:noFill/>
          <a:ln>
            <a:noFill/>
          </a:ln>
        </p:spPr>
        <p:txBody>
          <a:bodyPr spcFirstLastPara="1" vert="horz" wrap="square" lIns="0" tIns="0" rIns="0" bIns="0" rtlCol="0" anchor="t" anchorCtr="0">
            <a:normAutofit/>
          </a:bodyPr>
          <a:lstStyle/>
          <a:p>
            <a:pPr marL="0" indent="0">
              <a:spcBef>
                <a:spcPts val="533"/>
              </a:spcBef>
              <a:buClr>
                <a:schemeClr val="dk1"/>
              </a:buClr>
              <a:buSzPts val="1100"/>
              <a:buNone/>
            </a:pPr>
            <a:r>
              <a:rPr lang="de" sz="1467" b="1">
                <a:latin typeface="Arial"/>
                <a:ea typeface="Arial"/>
                <a:cs typeface="Arial"/>
                <a:sym typeface="Arial"/>
              </a:rPr>
              <a:t>Capturing Long-Term Trends</a:t>
            </a:r>
            <a:br>
              <a:rPr lang="de" sz="1467" b="1">
                <a:latin typeface="Arial"/>
                <a:ea typeface="Arial"/>
                <a:cs typeface="Arial"/>
                <a:sym typeface="Arial"/>
              </a:rPr>
            </a:br>
            <a:r>
              <a:rPr lang="de" sz="1467">
                <a:latin typeface="Arial"/>
                <a:ea typeface="Arial"/>
                <a:cs typeface="Arial"/>
                <a:sym typeface="Arial"/>
              </a:rPr>
              <a:t>LSTMs can model long-term dependencies in blood sugar trends by understanding the impact of past glucose levels, meals, medications, and activities. This is crucial for managing blood sugar, as patterns often depend on events hours or even days earlier.</a:t>
            </a:r>
            <a:endParaRPr sz="1467">
              <a:latin typeface="Arial"/>
              <a:ea typeface="Arial"/>
              <a:cs typeface="Arial"/>
              <a:sym typeface="Arial"/>
            </a:endParaRPr>
          </a:p>
          <a:p>
            <a:pPr marL="0" indent="0">
              <a:spcBef>
                <a:spcPts val="533"/>
              </a:spcBef>
              <a:buClr>
                <a:schemeClr val="dk1"/>
              </a:buClr>
              <a:buSzPts val="1100"/>
              <a:buNone/>
            </a:pPr>
            <a:r>
              <a:rPr lang="de" sz="1467" b="1">
                <a:latin typeface="Arial"/>
                <a:ea typeface="Arial"/>
                <a:cs typeface="Arial"/>
                <a:sym typeface="Arial"/>
              </a:rPr>
              <a:t>Handling Irregular and Noisy Data</a:t>
            </a:r>
            <a:br>
              <a:rPr lang="de" sz="1467" b="1">
                <a:latin typeface="Arial"/>
                <a:ea typeface="Arial"/>
                <a:cs typeface="Arial"/>
                <a:sym typeface="Arial"/>
              </a:rPr>
            </a:br>
            <a:r>
              <a:rPr lang="de" sz="1467">
                <a:latin typeface="Arial"/>
                <a:ea typeface="Arial"/>
                <a:cs typeface="Arial"/>
                <a:sym typeface="Arial"/>
              </a:rPr>
              <a:t>Blood sugar data can be noisy (e.g., due to sensor inaccuracies) and may have gaps or irregular intervals. LSTMs can process such sequences effectively, preserving temporal relationships and learning meaningful patterns despite variability in the data.</a:t>
            </a:r>
            <a:endParaRPr sz="1467">
              <a:latin typeface="Arial"/>
              <a:ea typeface="Arial"/>
              <a:cs typeface="Arial"/>
              <a:sym typeface="Arial"/>
            </a:endParaRPr>
          </a:p>
          <a:p>
            <a:pPr marL="0" lvl="1" indent="0">
              <a:spcBef>
                <a:spcPts val="533"/>
              </a:spcBef>
              <a:buClr>
                <a:schemeClr val="dk1"/>
              </a:buClr>
              <a:buSzPts val="800"/>
              <a:buNone/>
            </a:pPr>
            <a:endParaRPr i="1"/>
          </a:p>
        </p:txBody>
      </p:sp>
      <p:graphicFrame>
        <p:nvGraphicFramePr>
          <p:cNvPr id="503" name="Google Shape;503;p54"/>
          <p:cNvGraphicFramePr/>
          <p:nvPr/>
        </p:nvGraphicFramePr>
        <p:xfrm>
          <a:off x="983753" y="4326088"/>
          <a:ext cx="4000000" cy="4000000"/>
        </p:xfrm>
        <a:graphic>
          <a:graphicData uri="http://schemas.openxmlformats.org/drawingml/2006/table">
            <a:tbl>
              <a:tblPr firstRow="1" bandRow="1">
                <a:noFill/>
              </a:tblPr>
              <a:tblGrid>
                <a:gridCol w="1132067">
                  <a:extLst>
                    <a:ext uri="{9D8B030D-6E8A-4147-A177-3AD203B41FA5}">
                      <a16:colId xmlns:a16="http://schemas.microsoft.com/office/drawing/2014/main" val="20000"/>
                    </a:ext>
                  </a:extLst>
                </a:gridCol>
                <a:gridCol w="1132067">
                  <a:extLst>
                    <a:ext uri="{9D8B030D-6E8A-4147-A177-3AD203B41FA5}">
                      <a16:colId xmlns:a16="http://schemas.microsoft.com/office/drawing/2014/main" val="20001"/>
                    </a:ext>
                  </a:extLst>
                </a:gridCol>
                <a:gridCol w="1132067">
                  <a:extLst>
                    <a:ext uri="{9D8B030D-6E8A-4147-A177-3AD203B41FA5}">
                      <a16:colId xmlns:a16="http://schemas.microsoft.com/office/drawing/2014/main" val="20002"/>
                    </a:ext>
                  </a:extLst>
                </a:gridCol>
              </a:tblGrid>
              <a:tr h="457227">
                <a:tc>
                  <a:txBody>
                    <a:bodyPr/>
                    <a:lstStyle/>
                    <a:p>
                      <a:pPr marL="0" marR="0" lvl="0" indent="0" algn="l" rtl="0">
                        <a:spcBef>
                          <a:spcPts val="0"/>
                        </a:spcBef>
                        <a:spcAft>
                          <a:spcPts val="0"/>
                        </a:spcAft>
                        <a:buNone/>
                      </a:pPr>
                      <a:r>
                        <a:rPr lang="de" sz="2400"/>
                        <a:t>LSTM</a:t>
                      </a:r>
                      <a:endParaRPr sz="1500"/>
                    </a:p>
                  </a:txBody>
                  <a:tcPr marL="91467" marR="91467" marT="45733" marB="45733"/>
                </a:tc>
                <a:tc>
                  <a:txBody>
                    <a:bodyPr/>
                    <a:lstStyle/>
                    <a:p>
                      <a:pPr marL="0" marR="0" lvl="0" indent="0" algn="l" rtl="0">
                        <a:spcBef>
                          <a:spcPts val="0"/>
                        </a:spcBef>
                        <a:spcAft>
                          <a:spcPts val="0"/>
                        </a:spcAft>
                        <a:buNone/>
                      </a:pPr>
                      <a:r>
                        <a:rPr lang="de" sz="1900"/>
                        <a:t>RMSE</a:t>
                      </a:r>
                      <a:endParaRPr sz="1500"/>
                    </a:p>
                  </a:txBody>
                  <a:tcPr marL="91467" marR="91467" marT="45733" marB="45733"/>
                </a:tc>
                <a:tc>
                  <a:txBody>
                    <a:bodyPr/>
                    <a:lstStyle/>
                    <a:p>
                      <a:pPr marL="0" marR="0" lvl="0" indent="0" algn="l" rtl="0">
                        <a:spcBef>
                          <a:spcPts val="0"/>
                        </a:spcBef>
                        <a:spcAft>
                          <a:spcPts val="0"/>
                        </a:spcAft>
                        <a:buNone/>
                      </a:pPr>
                      <a:r>
                        <a:rPr lang="de" sz="1900"/>
                        <a:t>MAPE</a:t>
                      </a:r>
                      <a:endParaRPr sz="1500"/>
                    </a:p>
                  </a:txBody>
                  <a:tcPr marL="91467" marR="91467" marT="45733" marB="45733"/>
                </a:tc>
                <a:extLst>
                  <a:ext uri="{0D108BD9-81ED-4DB2-BD59-A6C34878D82A}">
                    <a16:rowId xmlns:a16="http://schemas.microsoft.com/office/drawing/2014/main" val="10000"/>
                  </a:ext>
                </a:extLst>
              </a:tr>
              <a:tr h="457227">
                <a:tc>
                  <a:txBody>
                    <a:bodyPr/>
                    <a:lstStyle/>
                    <a:p>
                      <a:pPr marL="0" marR="0" lvl="0" indent="0" algn="l" rtl="0">
                        <a:spcBef>
                          <a:spcPts val="0"/>
                        </a:spcBef>
                        <a:spcAft>
                          <a:spcPts val="0"/>
                        </a:spcAft>
                        <a:buNone/>
                      </a:pPr>
                      <a:r>
                        <a:rPr lang="de" sz="1900"/>
                        <a:t>Task 1a</a:t>
                      </a:r>
                      <a:endParaRPr sz="1900">
                        <a:solidFill>
                          <a:srgbClr val="7F7F7F"/>
                        </a:solidFill>
                      </a:endParaRPr>
                    </a:p>
                  </a:txBody>
                  <a:tcPr marL="91467" marR="91467" marT="45733" marB="45733" anchor="ctr"/>
                </a:tc>
                <a:tc>
                  <a:txBody>
                    <a:bodyPr/>
                    <a:lstStyle/>
                    <a:p>
                      <a:pPr marL="0" marR="0" lvl="0" indent="0" algn="l" rtl="0">
                        <a:spcBef>
                          <a:spcPts val="0"/>
                        </a:spcBef>
                        <a:spcAft>
                          <a:spcPts val="0"/>
                        </a:spcAft>
                        <a:buNone/>
                      </a:pPr>
                      <a:r>
                        <a:rPr lang="de" sz="1900"/>
                        <a:t>1</a:t>
                      </a:r>
                      <a:r>
                        <a:rPr lang="de" sz="2400"/>
                        <a:t>8.3</a:t>
                      </a:r>
                      <a:endParaRPr sz="1500"/>
                    </a:p>
                  </a:txBody>
                  <a:tcPr marL="91467" marR="91467" marT="45733" marB="45733" anchor="ctr"/>
                </a:tc>
                <a:tc>
                  <a:txBody>
                    <a:bodyPr/>
                    <a:lstStyle/>
                    <a:p>
                      <a:pPr marL="0" marR="0" lvl="0" indent="0" algn="l" rtl="0">
                        <a:spcBef>
                          <a:spcPts val="0"/>
                        </a:spcBef>
                        <a:spcAft>
                          <a:spcPts val="0"/>
                        </a:spcAft>
                        <a:buNone/>
                      </a:pPr>
                      <a:r>
                        <a:rPr lang="de" sz="2400"/>
                        <a:t>12.7</a:t>
                      </a:r>
                      <a:r>
                        <a:rPr lang="de" sz="1900"/>
                        <a:t>%</a:t>
                      </a:r>
                      <a:endParaRPr sz="1500"/>
                    </a:p>
                  </a:txBody>
                  <a:tcPr marL="91467" marR="91467" marT="45733" marB="45733" anchor="ctr"/>
                </a:tc>
                <a:extLst>
                  <a:ext uri="{0D108BD9-81ED-4DB2-BD59-A6C34878D82A}">
                    <a16:rowId xmlns:a16="http://schemas.microsoft.com/office/drawing/2014/main" val="10001"/>
                  </a:ext>
                </a:extLst>
              </a:tr>
            </a:tbl>
          </a:graphicData>
        </a:graphic>
      </p:graphicFrame>
      <p:pic>
        <p:nvPicPr>
          <p:cNvPr id="504" name="Google Shape;504;p54"/>
          <p:cNvPicPr preferRelativeResize="0"/>
          <p:nvPr/>
        </p:nvPicPr>
        <p:blipFill rotWithShape="1">
          <a:blip r:embed="rId3">
            <a:alphaModFix/>
          </a:blip>
          <a:srcRect/>
          <a:stretch/>
        </p:blipFill>
        <p:spPr>
          <a:xfrm>
            <a:off x="5295001" y="3567334"/>
            <a:ext cx="6680167" cy="2591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5"/>
          <p:cNvSpPr/>
          <p:nvPr/>
        </p:nvSpPr>
        <p:spPr>
          <a:xfrm rot="10800000" flipH="1">
            <a:off x="0" y="6400772"/>
            <a:ext cx="12192000" cy="456800"/>
          </a:xfrm>
          <a:prstGeom prst="rect">
            <a:avLst/>
          </a:prstGeom>
          <a:gradFill>
            <a:gsLst>
              <a:gs pos="0">
                <a:srgbClr val="B13BA4">
                  <a:alpha val="27843"/>
                </a:srgbClr>
              </a:gs>
              <a:gs pos="14000">
                <a:srgbClr val="B13BA4">
                  <a:alpha val="27843"/>
                </a:srgbClr>
              </a:gs>
              <a:gs pos="100000">
                <a:srgbClr val="9F4DC3">
                  <a:alpha val="84705"/>
                </a:srgbClr>
              </a:gs>
            </a:gsLst>
            <a:lin ang="5999900" scaled="0"/>
          </a:gradFill>
          <a:ln>
            <a:noFill/>
          </a:ln>
        </p:spPr>
        <p:txBody>
          <a:bodyPr spcFirstLastPara="1" wrap="square" lIns="91433" tIns="45700" rIns="91433" bIns="45700" anchor="ctr" anchorCtr="0">
            <a:noAutofit/>
          </a:bodyPr>
          <a:lstStyle/>
          <a:p>
            <a:pPr algn="ctr"/>
            <a:endParaRPr sz="1867">
              <a:solidFill>
                <a:schemeClr val="lt1"/>
              </a:solidFill>
              <a:latin typeface="Avenir"/>
              <a:ea typeface="Avenir"/>
              <a:cs typeface="Avenir"/>
              <a:sym typeface="Avenir"/>
            </a:endParaRPr>
          </a:p>
        </p:txBody>
      </p:sp>
      <p:sp>
        <p:nvSpPr>
          <p:cNvPr id="510" name="Google Shape;510;p55"/>
          <p:cNvSpPr/>
          <p:nvPr/>
        </p:nvSpPr>
        <p:spPr>
          <a:xfrm flipH="1">
            <a:off x="4038799" y="6400799"/>
            <a:ext cx="8153200" cy="456800"/>
          </a:xfrm>
          <a:prstGeom prst="rect">
            <a:avLst/>
          </a:prstGeom>
          <a:gradFill>
            <a:gsLst>
              <a:gs pos="0">
                <a:srgbClr val="D68287">
                  <a:alpha val="54901"/>
                </a:srgbClr>
              </a:gs>
              <a:gs pos="9000">
                <a:srgbClr val="D68287">
                  <a:alpha val="54901"/>
                </a:srgbClr>
              </a:gs>
              <a:gs pos="99000">
                <a:schemeClr val="accent2"/>
              </a:gs>
              <a:gs pos="100000">
                <a:schemeClr val="accent2"/>
              </a:gs>
            </a:gsLst>
            <a:lin ang="14400033" scaled="0"/>
          </a:gradFill>
          <a:ln>
            <a:noFill/>
          </a:ln>
        </p:spPr>
        <p:txBody>
          <a:bodyPr spcFirstLastPara="1" wrap="square" lIns="91433" tIns="45700" rIns="91433" bIns="45700" anchor="ctr" anchorCtr="0">
            <a:noAutofit/>
          </a:bodyPr>
          <a:lstStyle/>
          <a:p>
            <a:pPr algn="ctr"/>
            <a:endParaRPr sz="1867">
              <a:solidFill>
                <a:schemeClr val="lt1"/>
              </a:solidFill>
              <a:latin typeface="Avenir"/>
              <a:ea typeface="Avenir"/>
              <a:cs typeface="Avenir"/>
              <a:sym typeface="Avenir"/>
            </a:endParaRPr>
          </a:p>
        </p:txBody>
      </p:sp>
      <p:sp>
        <p:nvSpPr>
          <p:cNvPr id="511" name="Google Shape;511;p55"/>
          <p:cNvSpPr/>
          <p:nvPr/>
        </p:nvSpPr>
        <p:spPr>
          <a:xfrm>
            <a:off x="0" y="0"/>
            <a:ext cx="12192000" cy="6858000"/>
          </a:xfrm>
          <a:prstGeom prst="rect">
            <a:avLst/>
          </a:prstGeom>
          <a:solidFill>
            <a:schemeClr val="lt1"/>
          </a:solidFill>
          <a:ln>
            <a:noFill/>
          </a:ln>
        </p:spPr>
        <p:txBody>
          <a:bodyPr spcFirstLastPara="1" wrap="square" lIns="91433" tIns="45700" rIns="91433" bIns="45700" anchor="ctr" anchorCtr="0">
            <a:noAutofit/>
          </a:bodyPr>
          <a:lstStyle/>
          <a:p>
            <a:pPr algn="ctr"/>
            <a:endParaRPr sz="1867">
              <a:solidFill>
                <a:schemeClr val="lt1"/>
              </a:solidFill>
              <a:latin typeface="Avenir"/>
              <a:ea typeface="Avenir"/>
              <a:cs typeface="Avenir"/>
              <a:sym typeface="Avenir"/>
            </a:endParaRPr>
          </a:p>
        </p:txBody>
      </p:sp>
      <p:sp>
        <p:nvSpPr>
          <p:cNvPr id="512" name="Google Shape;512;p55"/>
          <p:cNvSpPr/>
          <p:nvPr/>
        </p:nvSpPr>
        <p:spPr>
          <a:xfrm>
            <a:off x="1" y="-11793"/>
            <a:ext cx="12193600" cy="6869600"/>
          </a:xfrm>
          <a:prstGeom prst="rect">
            <a:avLst/>
          </a:prstGeom>
          <a:gradFill>
            <a:gsLst>
              <a:gs pos="0">
                <a:srgbClr val="9F4DC3">
                  <a:alpha val="82745"/>
                </a:srgbClr>
              </a:gs>
              <a:gs pos="100000">
                <a:schemeClr val="accent6"/>
              </a:gs>
            </a:gsLst>
            <a:lin ang="0" scaled="0"/>
          </a:gradFill>
          <a:ln>
            <a:noFill/>
          </a:ln>
        </p:spPr>
        <p:txBody>
          <a:bodyPr spcFirstLastPara="1" wrap="square" lIns="91433" tIns="45700" rIns="91433" bIns="45700" anchor="ctr" anchorCtr="0">
            <a:noAutofit/>
          </a:bodyPr>
          <a:lstStyle/>
          <a:p>
            <a:pPr algn="ctr"/>
            <a:endParaRPr sz="1867">
              <a:solidFill>
                <a:schemeClr val="lt1"/>
              </a:solidFill>
              <a:latin typeface="Avenir"/>
              <a:ea typeface="Avenir"/>
              <a:cs typeface="Avenir"/>
              <a:sym typeface="Avenir"/>
            </a:endParaRPr>
          </a:p>
        </p:txBody>
      </p:sp>
      <p:sp>
        <p:nvSpPr>
          <p:cNvPr id="513" name="Google Shape;513;p55"/>
          <p:cNvSpPr/>
          <p:nvPr/>
        </p:nvSpPr>
        <p:spPr>
          <a:xfrm rot="5400000">
            <a:off x="4714692" y="-1068647"/>
            <a:ext cx="6439600" cy="8518000"/>
          </a:xfrm>
          <a:prstGeom prst="rect">
            <a:avLst/>
          </a:prstGeom>
          <a:gradFill>
            <a:gsLst>
              <a:gs pos="0">
                <a:srgbClr val="D68287">
                  <a:alpha val="32941"/>
                </a:srgbClr>
              </a:gs>
              <a:gs pos="51000">
                <a:srgbClr val="D68287">
                  <a:alpha val="32941"/>
                </a:srgbClr>
              </a:gs>
              <a:gs pos="100000">
                <a:schemeClr val="accent2"/>
              </a:gs>
            </a:gsLst>
            <a:lin ang="18599929" scaled="0"/>
          </a:gradFill>
          <a:ln>
            <a:noFill/>
          </a:ln>
        </p:spPr>
        <p:txBody>
          <a:bodyPr spcFirstLastPara="1" wrap="square" lIns="91433" tIns="45700" rIns="91433" bIns="45700" anchor="ctr" anchorCtr="0">
            <a:noAutofit/>
          </a:bodyPr>
          <a:lstStyle/>
          <a:p>
            <a:pPr algn="ctr"/>
            <a:endParaRPr sz="1867">
              <a:solidFill>
                <a:schemeClr val="lt1"/>
              </a:solidFill>
              <a:latin typeface="Avenir"/>
              <a:ea typeface="Avenir"/>
              <a:cs typeface="Avenir"/>
              <a:sym typeface="Avenir"/>
            </a:endParaRPr>
          </a:p>
        </p:txBody>
      </p:sp>
      <p:sp>
        <p:nvSpPr>
          <p:cNvPr id="514" name="Google Shape;514;p55"/>
          <p:cNvSpPr/>
          <p:nvPr/>
        </p:nvSpPr>
        <p:spPr>
          <a:xfrm rot="5400000" flipH="1">
            <a:off x="2661197" y="-2661008"/>
            <a:ext cx="6869600" cy="12192000"/>
          </a:xfrm>
          <a:prstGeom prst="rect">
            <a:avLst/>
          </a:prstGeom>
          <a:gradFill>
            <a:gsLst>
              <a:gs pos="0">
                <a:srgbClr val="B13B41">
                  <a:alpha val="44705"/>
                </a:srgbClr>
              </a:gs>
              <a:gs pos="6000">
                <a:srgbClr val="B13B41">
                  <a:alpha val="44705"/>
                </a:srgbClr>
              </a:gs>
              <a:gs pos="74000">
                <a:srgbClr val="B13BA4">
                  <a:alpha val="20784"/>
                </a:srgbClr>
              </a:gs>
              <a:gs pos="100000">
                <a:srgbClr val="B13BA4">
                  <a:alpha val="20784"/>
                </a:srgbClr>
              </a:gs>
            </a:gsLst>
            <a:lin ang="21593863" scaled="0"/>
          </a:gradFill>
          <a:ln>
            <a:noFill/>
          </a:ln>
        </p:spPr>
        <p:txBody>
          <a:bodyPr spcFirstLastPara="1" wrap="square" lIns="91433" tIns="45700" rIns="91433" bIns="45700" anchor="ctr" anchorCtr="0">
            <a:noAutofit/>
          </a:bodyPr>
          <a:lstStyle/>
          <a:p>
            <a:pPr algn="ctr"/>
            <a:endParaRPr sz="1867">
              <a:solidFill>
                <a:schemeClr val="lt1"/>
              </a:solidFill>
              <a:latin typeface="Avenir"/>
              <a:ea typeface="Avenir"/>
              <a:cs typeface="Avenir"/>
              <a:sym typeface="Avenir"/>
            </a:endParaRPr>
          </a:p>
        </p:txBody>
      </p:sp>
      <p:sp>
        <p:nvSpPr>
          <p:cNvPr id="515" name="Google Shape;515;p55"/>
          <p:cNvSpPr/>
          <p:nvPr/>
        </p:nvSpPr>
        <p:spPr>
          <a:xfrm rot="-5400000">
            <a:off x="3749799" y="-3761497"/>
            <a:ext cx="4692400" cy="12192000"/>
          </a:xfrm>
          <a:prstGeom prst="rect">
            <a:avLst/>
          </a:prstGeom>
          <a:gradFill>
            <a:gsLst>
              <a:gs pos="0">
                <a:srgbClr val="B13BA4">
                  <a:alpha val="0"/>
                </a:srgbClr>
              </a:gs>
              <a:gs pos="99000">
                <a:srgbClr val="9F4DC3">
                  <a:alpha val="31764"/>
                </a:srgbClr>
              </a:gs>
              <a:gs pos="100000">
                <a:srgbClr val="9F4DC3">
                  <a:alpha val="31764"/>
                </a:srgbClr>
              </a:gs>
            </a:gsLst>
            <a:lin ang="9000021" scaled="0"/>
          </a:gradFill>
          <a:ln>
            <a:noFill/>
          </a:ln>
        </p:spPr>
        <p:txBody>
          <a:bodyPr spcFirstLastPara="1" wrap="square" lIns="91433" tIns="45700" rIns="91433" bIns="45700" anchor="ctr" anchorCtr="0">
            <a:noAutofit/>
          </a:bodyPr>
          <a:lstStyle/>
          <a:p>
            <a:pPr algn="ctr"/>
            <a:endParaRPr sz="1867">
              <a:solidFill>
                <a:schemeClr val="lt1"/>
              </a:solidFill>
              <a:latin typeface="Avenir"/>
              <a:ea typeface="Avenir"/>
              <a:cs typeface="Avenir"/>
              <a:sym typeface="Avenir"/>
            </a:endParaRPr>
          </a:p>
        </p:txBody>
      </p:sp>
      <p:sp>
        <p:nvSpPr>
          <p:cNvPr id="516" name="Google Shape;516;p55"/>
          <p:cNvSpPr txBox="1">
            <a:spLocks noGrp="1"/>
          </p:cNvSpPr>
          <p:nvPr>
            <p:ph type="title"/>
          </p:nvPr>
        </p:nvSpPr>
        <p:spPr>
          <a:xfrm>
            <a:off x="940833" y="696200"/>
            <a:ext cx="5432400" cy="950800"/>
          </a:xfrm>
          <a:prstGeom prst="rect">
            <a:avLst/>
          </a:prstGeom>
          <a:noFill/>
          <a:ln>
            <a:noFill/>
          </a:ln>
        </p:spPr>
        <p:txBody>
          <a:bodyPr spcFirstLastPara="1" vert="horz" wrap="square" lIns="0" tIns="0" rIns="0" bIns="0" rtlCol="0" anchor="ctr" anchorCtr="0">
            <a:normAutofit/>
          </a:bodyPr>
          <a:lstStyle/>
          <a:p>
            <a:pPr algn="ctr">
              <a:lnSpc>
                <a:spcPct val="90000"/>
              </a:lnSpc>
              <a:spcBef>
                <a:spcPts val="0"/>
              </a:spcBef>
              <a:buClr>
                <a:schemeClr val="lt1"/>
              </a:buClr>
              <a:buSzPts val="2400"/>
            </a:pPr>
            <a:r>
              <a:rPr lang="de" sz="3200">
                <a:solidFill>
                  <a:schemeClr val="lt1"/>
                </a:solidFill>
              </a:rPr>
              <a:t>LSTM </a:t>
            </a:r>
            <a:br>
              <a:rPr lang="de" sz="3200">
                <a:solidFill>
                  <a:schemeClr val="lt1"/>
                </a:solidFill>
              </a:rPr>
            </a:br>
            <a:r>
              <a:rPr lang="de" sz="3200">
                <a:solidFill>
                  <a:schemeClr val="lt1"/>
                </a:solidFill>
              </a:rPr>
              <a:t>– CODE SNIPPETS</a:t>
            </a:r>
            <a:endParaRPr/>
          </a:p>
        </p:txBody>
      </p:sp>
      <p:sp>
        <p:nvSpPr>
          <p:cNvPr id="517" name="Google Shape;517;p55"/>
          <p:cNvSpPr txBox="1">
            <a:spLocks noGrp="1"/>
          </p:cNvSpPr>
          <p:nvPr>
            <p:ph type="body" idx="1"/>
          </p:nvPr>
        </p:nvSpPr>
        <p:spPr>
          <a:xfrm>
            <a:off x="1328267" y="2470100"/>
            <a:ext cx="4767600" cy="3951600"/>
          </a:xfrm>
          <a:prstGeom prst="rect">
            <a:avLst/>
          </a:prstGeom>
          <a:noFill/>
          <a:ln>
            <a:noFill/>
          </a:ln>
        </p:spPr>
        <p:txBody>
          <a:bodyPr spcFirstLastPara="1" vert="horz" wrap="square" lIns="0" tIns="0" rIns="0" bIns="0" rtlCol="0" anchor="t" anchorCtr="0">
            <a:normAutofit/>
          </a:bodyPr>
          <a:lstStyle/>
          <a:p>
            <a:pPr marL="237061" indent="-228594">
              <a:spcBef>
                <a:spcPts val="0"/>
              </a:spcBef>
              <a:buClr>
                <a:schemeClr val="lt1"/>
              </a:buClr>
              <a:buSzPts val="1500"/>
            </a:pPr>
            <a:r>
              <a:rPr lang="de">
                <a:solidFill>
                  <a:schemeClr val="lt1"/>
                </a:solidFill>
              </a:rPr>
              <a:t>optuna → hyperparam opt. </a:t>
            </a:r>
            <a:endParaRPr>
              <a:solidFill>
                <a:schemeClr val="lt1"/>
              </a:solidFill>
            </a:endParaRPr>
          </a:p>
        </p:txBody>
      </p:sp>
      <p:pic>
        <p:nvPicPr>
          <p:cNvPr id="518" name="Google Shape;518;p55"/>
          <p:cNvPicPr preferRelativeResize="0"/>
          <p:nvPr/>
        </p:nvPicPr>
        <p:blipFill>
          <a:blip r:embed="rId3">
            <a:alphaModFix/>
          </a:blip>
          <a:stretch>
            <a:fillRect/>
          </a:stretch>
        </p:blipFill>
        <p:spPr>
          <a:xfrm>
            <a:off x="275600" y="3036834"/>
            <a:ext cx="11552256" cy="210403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56"/>
          <p:cNvSpPr txBox="1">
            <a:spLocks noGrp="1"/>
          </p:cNvSpPr>
          <p:nvPr>
            <p:ph type="title"/>
          </p:nvPr>
        </p:nvSpPr>
        <p:spPr>
          <a:xfrm>
            <a:off x="1371600" y="795528"/>
            <a:ext cx="3923600" cy="907200"/>
          </a:xfrm>
          <a:prstGeom prst="rect">
            <a:avLst/>
          </a:prstGeom>
          <a:noFill/>
          <a:ln>
            <a:noFill/>
          </a:ln>
        </p:spPr>
        <p:txBody>
          <a:bodyPr spcFirstLastPara="1" vert="horz" wrap="square" lIns="0" tIns="0" rIns="0" bIns="0" rtlCol="0" anchor="ctr" anchorCtr="0">
            <a:normAutofit/>
          </a:bodyPr>
          <a:lstStyle/>
          <a:p>
            <a:pPr>
              <a:spcBef>
                <a:spcPts val="0"/>
              </a:spcBef>
              <a:buClr>
                <a:srgbClr val="CB7B93"/>
              </a:buClr>
              <a:buSzPts val="2100"/>
            </a:pPr>
            <a:r>
              <a:rPr lang="de"/>
              <a:t>LSTM</a:t>
            </a:r>
            <a:endParaRPr/>
          </a:p>
        </p:txBody>
      </p:sp>
      <p:pic>
        <p:nvPicPr>
          <p:cNvPr id="524" name="Google Shape;524;p56"/>
          <p:cNvPicPr preferRelativeResize="0"/>
          <p:nvPr/>
        </p:nvPicPr>
        <p:blipFill>
          <a:blip r:embed="rId3">
            <a:alphaModFix/>
          </a:blip>
          <a:stretch>
            <a:fillRect/>
          </a:stretch>
        </p:blipFill>
        <p:spPr>
          <a:xfrm>
            <a:off x="233201" y="339201"/>
            <a:ext cx="11691465" cy="599416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57"/>
          <p:cNvSpPr txBox="1">
            <a:spLocks noGrp="1"/>
          </p:cNvSpPr>
          <p:nvPr>
            <p:ph type="title"/>
          </p:nvPr>
        </p:nvSpPr>
        <p:spPr>
          <a:xfrm>
            <a:off x="1371600" y="795529"/>
            <a:ext cx="10241280" cy="907148"/>
          </a:xfrm>
          <a:prstGeom prst="rect">
            <a:avLst/>
          </a:prstGeom>
          <a:noFill/>
          <a:ln>
            <a:noFill/>
          </a:ln>
        </p:spPr>
        <p:txBody>
          <a:bodyPr spcFirstLastPara="1" vert="horz" wrap="square" lIns="0" tIns="0" rIns="0" bIns="0" rtlCol="0" anchor="ctr" anchorCtr="0">
            <a:normAutofit/>
          </a:bodyPr>
          <a:lstStyle/>
          <a:p>
            <a:pPr>
              <a:spcBef>
                <a:spcPts val="0"/>
              </a:spcBef>
              <a:buClr>
                <a:srgbClr val="CB7B93"/>
              </a:buClr>
              <a:buSzPts val="2100"/>
            </a:pPr>
            <a:r>
              <a:rPr lang="de"/>
              <a:t>CHRONOS FOUNDATION MODEL</a:t>
            </a:r>
            <a:endParaRPr/>
          </a:p>
        </p:txBody>
      </p:sp>
      <p:sp>
        <p:nvSpPr>
          <p:cNvPr id="530" name="Google Shape;530;p57"/>
          <p:cNvSpPr txBox="1"/>
          <p:nvPr/>
        </p:nvSpPr>
        <p:spPr>
          <a:xfrm>
            <a:off x="1371600" y="1791371"/>
            <a:ext cx="10241280" cy="4280247"/>
          </a:xfrm>
          <a:prstGeom prst="rect">
            <a:avLst/>
          </a:prstGeom>
          <a:noFill/>
          <a:ln>
            <a:noFill/>
          </a:ln>
        </p:spPr>
        <p:txBody>
          <a:bodyPr spcFirstLastPara="1" wrap="square" lIns="0" tIns="0" rIns="0" bIns="0" anchor="t" anchorCtr="0">
            <a:normAutofit/>
          </a:bodyPr>
          <a:lstStyle/>
          <a:p>
            <a:pPr marL="237061" indent="-228594">
              <a:lnSpc>
                <a:spcPct val="120000"/>
              </a:lnSpc>
              <a:buClr>
                <a:schemeClr val="dk1"/>
              </a:buClr>
              <a:buSzPts val="1500"/>
              <a:buFont typeface="Arial"/>
              <a:buChar char="•"/>
            </a:pPr>
            <a:r>
              <a:rPr lang="de" sz="2000">
                <a:solidFill>
                  <a:schemeClr val="dk1"/>
                </a:solidFill>
                <a:latin typeface="Avenir"/>
                <a:ea typeface="Avenir"/>
                <a:cs typeface="Avenir"/>
                <a:sym typeface="Avenir"/>
              </a:rPr>
              <a:t>Pretrained time series forecasting models based on language model architectures</a:t>
            </a:r>
            <a:endParaRPr sz="2000">
              <a:solidFill>
                <a:schemeClr val="dk1"/>
              </a:solidFill>
              <a:latin typeface="Avenir"/>
              <a:ea typeface="Avenir"/>
              <a:cs typeface="Avenir"/>
              <a:sym typeface="Avenir"/>
            </a:endParaRPr>
          </a:p>
          <a:p>
            <a:pPr marL="609585">
              <a:lnSpc>
                <a:spcPct val="120000"/>
              </a:lnSpc>
            </a:pPr>
            <a:r>
              <a:rPr lang="de" sz="2400" i="1">
                <a:solidFill>
                  <a:schemeClr val="dk1"/>
                </a:solidFill>
                <a:latin typeface="Avenir"/>
                <a:ea typeface="Avenir"/>
                <a:cs typeface="Avenir"/>
                <a:sym typeface="Avenir"/>
              </a:rPr>
              <a:t>“A time series is transformed into a sequence of tokens via scaling and quantization, </a:t>
            </a:r>
            <a:br>
              <a:rPr lang="de" sz="2400" i="1">
                <a:solidFill>
                  <a:schemeClr val="dk1"/>
                </a:solidFill>
                <a:latin typeface="Avenir"/>
                <a:ea typeface="Avenir"/>
                <a:cs typeface="Avenir"/>
                <a:sym typeface="Avenir"/>
              </a:rPr>
            </a:br>
            <a:r>
              <a:rPr lang="de" sz="2400" i="1">
                <a:solidFill>
                  <a:schemeClr val="dk1"/>
                </a:solidFill>
                <a:latin typeface="Avenir"/>
                <a:ea typeface="Avenir"/>
                <a:cs typeface="Avenir"/>
                <a:sym typeface="Avenir"/>
              </a:rPr>
              <a:t>and a language model is trained on these tokens using the cross-entropy loss”</a:t>
            </a:r>
            <a:endParaRPr sz="2400" i="1">
              <a:solidFill>
                <a:schemeClr val="dk1"/>
              </a:solidFill>
              <a:latin typeface="Avenir"/>
              <a:ea typeface="Avenir"/>
              <a:cs typeface="Avenir"/>
              <a:sym typeface="Avenir"/>
            </a:endParaRPr>
          </a:p>
          <a:p>
            <a:pPr marL="237061" indent="-228594">
              <a:lnSpc>
                <a:spcPct val="120000"/>
              </a:lnSpc>
              <a:spcBef>
                <a:spcPts val="1067"/>
              </a:spcBef>
              <a:buClr>
                <a:schemeClr val="dk1"/>
              </a:buClr>
              <a:buSzPts val="1500"/>
              <a:buFont typeface="Arial"/>
              <a:buChar char="•"/>
            </a:pPr>
            <a:r>
              <a:rPr lang="de" sz="2000">
                <a:solidFill>
                  <a:schemeClr val="dk1"/>
                </a:solidFill>
                <a:latin typeface="Avenir"/>
                <a:ea typeface="Avenir"/>
                <a:cs typeface="Avenir"/>
                <a:sym typeface="Avenir"/>
              </a:rPr>
              <a:t>Zero-shot application</a:t>
            </a:r>
            <a:endParaRPr sz="1467"/>
          </a:p>
          <a:p>
            <a:pPr marL="237061" indent="-228594">
              <a:lnSpc>
                <a:spcPct val="120000"/>
              </a:lnSpc>
              <a:spcBef>
                <a:spcPts val="1067"/>
              </a:spcBef>
              <a:buClr>
                <a:schemeClr val="dk1"/>
              </a:buClr>
              <a:buSzPts val="1500"/>
              <a:buFont typeface="Arial"/>
              <a:buChar char="•"/>
            </a:pPr>
            <a:r>
              <a:rPr lang="de" sz="2000">
                <a:solidFill>
                  <a:schemeClr val="dk1"/>
                </a:solidFill>
                <a:latin typeface="Avenir"/>
                <a:ea typeface="Avenir"/>
                <a:cs typeface="Avenir"/>
                <a:sym typeface="Avenir"/>
              </a:rPr>
              <a:t>Fine-Tuning</a:t>
            </a:r>
            <a:endParaRPr sz="1467"/>
          </a:p>
        </p:txBody>
      </p:sp>
      <p:pic>
        <p:nvPicPr>
          <p:cNvPr id="531" name="Google Shape;531;p57"/>
          <p:cNvPicPr preferRelativeResize="0"/>
          <p:nvPr/>
        </p:nvPicPr>
        <p:blipFill>
          <a:blip r:embed="rId3">
            <a:alphaModFix/>
          </a:blip>
          <a:stretch>
            <a:fillRect/>
          </a:stretch>
        </p:blipFill>
        <p:spPr>
          <a:xfrm>
            <a:off x="4493201" y="3318473"/>
            <a:ext cx="7597200" cy="303073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58"/>
          <p:cNvSpPr txBox="1">
            <a:spLocks noGrp="1"/>
          </p:cNvSpPr>
          <p:nvPr>
            <p:ph type="title"/>
          </p:nvPr>
        </p:nvSpPr>
        <p:spPr>
          <a:xfrm>
            <a:off x="1371600" y="795528"/>
            <a:ext cx="10241200" cy="907200"/>
          </a:xfrm>
          <a:prstGeom prst="rect">
            <a:avLst/>
          </a:prstGeom>
          <a:noFill/>
          <a:ln>
            <a:noFill/>
          </a:ln>
        </p:spPr>
        <p:txBody>
          <a:bodyPr spcFirstLastPara="1" vert="horz" wrap="square" lIns="0" tIns="0" rIns="0" bIns="0" rtlCol="0" anchor="ctr" anchorCtr="0">
            <a:normAutofit/>
          </a:bodyPr>
          <a:lstStyle/>
          <a:p>
            <a:pPr>
              <a:spcBef>
                <a:spcPts val="0"/>
              </a:spcBef>
              <a:buClr>
                <a:srgbClr val="CB7B93"/>
              </a:buClr>
              <a:buSzPts val="2100"/>
            </a:pPr>
            <a:r>
              <a:rPr lang="de"/>
              <a:t>CHRONOS - ZERO SHOT RESULTS</a:t>
            </a:r>
            <a:endParaRPr/>
          </a:p>
        </p:txBody>
      </p:sp>
      <p:pic>
        <p:nvPicPr>
          <p:cNvPr id="537" name="Google Shape;537;p58"/>
          <p:cNvPicPr preferRelativeResize="0">
            <a:picLocks noGrp="1"/>
          </p:cNvPicPr>
          <p:nvPr>
            <p:ph type="body" idx="1"/>
          </p:nvPr>
        </p:nvPicPr>
        <p:blipFill rotWithShape="1">
          <a:blip r:embed="rId3">
            <a:alphaModFix/>
          </a:blip>
          <a:srcRect/>
          <a:stretch/>
        </p:blipFill>
        <p:spPr>
          <a:xfrm>
            <a:off x="1371917" y="4057379"/>
            <a:ext cx="10240800" cy="2257600"/>
          </a:xfrm>
          <a:prstGeom prst="rect">
            <a:avLst/>
          </a:prstGeom>
          <a:noFill/>
          <a:ln>
            <a:noFill/>
          </a:ln>
        </p:spPr>
      </p:pic>
      <p:graphicFrame>
        <p:nvGraphicFramePr>
          <p:cNvPr id="538" name="Google Shape;538;p58"/>
          <p:cNvGraphicFramePr/>
          <p:nvPr/>
        </p:nvGraphicFramePr>
        <p:xfrm>
          <a:off x="8214285" y="1791352"/>
          <a:ext cx="4000000" cy="4000000"/>
        </p:xfrm>
        <a:graphic>
          <a:graphicData uri="http://schemas.openxmlformats.org/drawingml/2006/table">
            <a:tbl>
              <a:tblPr firstRow="1" bandRow="1">
                <a:noFill/>
              </a:tblPr>
              <a:tblGrid>
                <a:gridCol w="1346400">
                  <a:extLst>
                    <a:ext uri="{9D8B030D-6E8A-4147-A177-3AD203B41FA5}">
                      <a16:colId xmlns:a16="http://schemas.microsoft.com/office/drawing/2014/main" val="20000"/>
                    </a:ext>
                  </a:extLst>
                </a:gridCol>
                <a:gridCol w="1020700">
                  <a:extLst>
                    <a:ext uri="{9D8B030D-6E8A-4147-A177-3AD203B41FA5}">
                      <a16:colId xmlns:a16="http://schemas.microsoft.com/office/drawing/2014/main" val="20001"/>
                    </a:ext>
                  </a:extLst>
                </a:gridCol>
                <a:gridCol w="1031333">
                  <a:extLst>
                    <a:ext uri="{9D8B030D-6E8A-4147-A177-3AD203B41FA5}">
                      <a16:colId xmlns:a16="http://schemas.microsoft.com/office/drawing/2014/main" val="20002"/>
                    </a:ext>
                  </a:extLst>
                </a:gridCol>
              </a:tblGrid>
              <a:tr h="375947">
                <a:tc>
                  <a:txBody>
                    <a:bodyPr/>
                    <a:lstStyle/>
                    <a:p>
                      <a:pPr marL="0" marR="0" lvl="0" indent="0" algn="l" rtl="0">
                        <a:spcBef>
                          <a:spcPts val="0"/>
                        </a:spcBef>
                        <a:spcAft>
                          <a:spcPts val="0"/>
                        </a:spcAft>
                        <a:buNone/>
                      </a:pPr>
                      <a:r>
                        <a:rPr lang="de" sz="1900"/>
                        <a:t>Zero-shot</a:t>
                      </a:r>
                      <a:endParaRPr sz="1500"/>
                    </a:p>
                  </a:txBody>
                  <a:tcPr marL="91467" marR="91467" marT="45733" marB="45733"/>
                </a:tc>
                <a:tc>
                  <a:txBody>
                    <a:bodyPr/>
                    <a:lstStyle/>
                    <a:p>
                      <a:pPr marL="0" marR="0" lvl="0" indent="0" algn="l" rtl="0">
                        <a:spcBef>
                          <a:spcPts val="0"/>
                        </a:spcBef>
                        <a:spcAft>
                          <a:spcPts val="0"/>
                        </a:spcAft>
                        <a:buNone/>
                      </a:pPr>
                      <a:r>
                        <a:rPr lang="de" sz="1900"/>
                        <a:t>RMSE</a:t>
                      </a:r>
                      <a:endParaRPr sz="1500"/>
                    </a:p>
                  </a:txBody>
                  <a:tcPr marL="91467" marR="91467" marT="45733" marB="45733"/>
                </a:tc>
                <a:tc>
                  <a:txBody>
                    <a:bodyPr/>
                    <a:lstStyle/>
                    <a:p>
                      <a:pPr marL="0" marR="0" lvl="0" indent="0" algn="l" rtl="0">
                        <a:spcBef>
                          <a:spcPts val="0"/>
                        </a:spcBef>
                        <a:spcAft>
                          <a:spcPts val="0"/>
                        </a:spcAft>
                        <a:buNone/>
                      </a:pPr>
                      <a:r>
                        <a:rPr lang="de" sz="1900"/>
                        <a:t>MAPE</a:t>
                      </a:r>
                      <a:endParaRPr sz="1500"/>
                    </a:p>
                  </a:txBody>
                  <a:tcPr marL="91467" marR="91467" marT="45733" marB="45733"/>
                </a:tc>
                <a:extLst>
                  <a:ext uri="{0D108BD9-81ED-4DB2-BD59-A6C34878D82A}">
                    <a16:rowId xmlns:a16="http://schemas.microsoft.com/office/drawing/2014/main" val="10000"/>
                  </a:ext>
                </a:extLst>
              </a:tr>
              <a:tr h="375947">
                <a:tc>
                  <a:txBody>
                    <a:bodyPr/>
                    <a:lstStyle/>
                    <a:p>
                      <a:pPr marL="0" marR="0" lvl="0" indent="0" algn="l" rtl="0">
                        <a:spcBef>
                          <a:spcPts val="0"/>
                        </a:spcBef>
                        <a:spcAft>
                          <a:spcPts val="0"/>
                        </a:spcAft>
                        <a:buNone/>
                      </a:pPr>
                      <a:r>
                        <a:rPr lang="de" sz="1900"/>
                        <a:t>Task 1a</a:t>
                      </a:r>
                      <a:endParaRPr sz="1900">
                        <a:solidFill>
                          <a:srgbClr val="7F7F7F"/>
                        </a:solidFill>
                      </a:endParaRPr>
                    </a:p>
                  </a:txBody>
                  <a:tcPr marL="91467" marR="91467" marT="45733" marB="45733" anchor="ctr"/>
                </a:tc>
                <a:tc>
                  <a:txBody>
                    <a:bodyPr/>
                    <a:lstStyle/>
                    <a:p>
                      <a:pPr marL="0" marR="0" lvl="0" indent="0" algn="l" rtl="0">
                        <a:spcBef>
                          <a:spcPts val="0"/>
                        </a:spcBef>
                        <a:spcAft>
                          <a:spcPts val="0"/>
                        </a:spcAft>
                        <a:buNone/>
                      </a:pPr>
                      <a:r>
                        <a:rPr lang="de" sz="1900"/>
                        <a:t>25.0</a:t>
                      </a:r>
                      <a:endParaRPr sz="1500"/>
                    </a:p>
                  </a:txBody>
                  <a:tcPr marL="91467" marR="91467" marT="45733" marB="45733" anchor="ctr"/>
                </a:tc>
                <a:tc>
                  <a:txBody>
                    <a:bodyPr/>
                    <a:lstStyle/>
                    <a:p>
                      <a:pPr marL="0" marR="0" lvl="0" indent="0" algn="l" rtl="0">
                        <a:spcBef>
                          <a:spcPts val="0"/>
                        </a:spcBef>
                        <a:spcAft>
                          <a:spcPts val="0"/>
                        </a:spcAft>
                        <a:buNone/>
                      </a:pPr>
                      <a:r>
                        <a:rPr lang="de" sz="1900"/>
                        <a:t>15.3%</a:t>
                      </a:r>
                      <a:endParaRPr sz="1500"/>
                    </a:p>
                  </a:txBody>
                  <a:tcPr marL="91467" marR="91467" marT="45733" marB="45733" anchor="ctr"/>
                </a:tc>
                <a:extLst>
                  <a:ext uri="{0D108BD9-81ED-4DB2-BD59-A6C34878D82A}">
                    <a16:rowId xmlns:a16="http://schemas.microsoft.com/office/drawing/2014/main" val="10001"/>
                  </a:ext>
                </a:extLst>
              </a:tr>
            </a:tbl>
          </a:graphicData>
        </a:graphic>
      </p:graphicFrame>
      <p:sp>
        <p:nvSpPr>
          <p:cNvPr id="539" name="Google Shape;539;p58"/>
          <p:cNvSpPr txBox="1"/>
          <p:nvPr/>
        </p:nvSpPr>
        <p:spPr>
          <a:xfrm>
            <a:off x="1371600" y="1791371"/>
            <a:ext cx="10241200" cy="4280400"/>
          </a:xfrm>
          <a:prstGeom prst="rect">
            <a:avLst/>
          </a:prstGeom>
          <a:noFill/>
          <a:ln>
            <a:noFill/>
          </a:ln>
        </p:spPr>
        <p:txBody>
          <a:bodyPr spcFirstLastPara="1" wrap="square" lIns="0" tIns="0" rIns="0" bIns="0" anchor="t" anchorCtr="0">
            <a:normAutofit/>
          </a:bodyPr>
          <a:lstStyle/>
          <a:p>
            <a:pPr marL="237061" indent="-228594">
              <a:lnSpc>
                <a:spcPct val="120000"/>
              </a:lnSpc>
              <a:spcBef>
                <a:spcPts val="1067"/>
              </a:spcBef>
              <a:buClr>
                <a:schemeClr val="dk1"/>
              </a:buClr>
              <a:buSzPts val="1500"/>
              <a:buFont typeface="Arial"/>
              <a:buChar char="•"/>
            </a:pPr>
            <a:r>
              <a:rPr lang="de" sz="2000">
                <a:solidFill>
                  <a:schemeClr val="dk1"/>
                </a:solidFill>
                <a:latin typeface="Avenir"/>
                <a:ea typeface="Avenir"/>
                <a:cs typeface="Avenir"/>
                <a:sym typeface="Avenir"/>
              </a:rPr>
              <a:t>Good performance for zero shot</a:t>
            </a:r>
            <a:endParaRPr sz="2000">
              <a:solidFill>
                <a:schemeClr val="dk1"/>
              </a:solidFill>
              <a:latin typeface="Avenir"/>
              <a:ea typeface="Avenir"/>
              <a:cs typeface="Avenir"/>
              <a:sym typeface="Avenir"/>
            </a:endParaRPr>
          </a:p>
          <a:p>
            <a:pPr marL="237061" indent="-228594">
              <a:lnSpc>
                <a:spcPct val="120000"/>
              </a:lnSpc>
              <a:spcBef>
                <a:spcPts val="1067"/>
              </a:spcBef>
              <a:buClr>
                <a:schemeClr val="dk1"/>
              </a:buClr>
              <a:buSzPts val="1500"/>
              <a:buFont typeface="Arial"/>
              <a:buChar char="•"/>
            </a:pPr>
            <a:r>
              <a:rPr lang="de" sz="2000">
                <a:solidFill>
                  <a:schemeClr val="dk1"/>
                </a:solidFill>
                <a:latin typeface="Avenir"/>
                <a:ea typeface="Avenir"/>
                <a:cs typeface="Avenir"/>
                <a:sym typeface="Avenir"/>
              </a:rPr>
              <a:t>Only glucose levels used no other features!</a:t>
            </a:r>
            <a:endParaRPr sz="2000">
              <a:solidFill>
                <a:schemeClr val="dk1"/>
              </a:solidFill>
              <a:latin typeface="Avenir"/>
              <a:ea typeface="Avenir"/>
              <a:cs typeface="Avenir"/>
              <a:sym typeface="Avenir"/>
            </a:endParaRPr>
          </a:p>
          <a:p>
            <a:pPr marL="237061" indent="-228594">
              <a:lnSpc>
                <a:spcPct val="120000"/>
              </a:lnSpc>
              <a:spcBef>
                <a:spcPts val="1067"/>
              </a:spcBef>
              <a:buClr>
                <a:schemeClr val="dk1"/>
              </a:buClr>
              <a:buSzPts val="1500"/>
              <a:buFont typeface="Arial"/>
              <a:buChar char="•"/>
            </a:pPr>
            <a:r>
              <a:rPr lang="de" sz="2000">
                <a:solidFill>
                  <a:schemeClr val="dk1"/>
                </a:solidFill>
                <a:latin typeface="Avenir"/>
                <a:ea typeface="Avenir"/>
                <a:cs typeface="Avenir"/>
                <a:sym typeface="Avenir"/>
              </a:rPr>
              <a:t>Just the </a:t>
            </a:r>
            <a:r>
              <a:rPr lang="de" sz="2000" i="1">
                <a:solidFill>
                  <a:schemeClr val="dk1"/>
                </a:solidFill>
                <a:latin typeface="Avenir"/>
                <a:ea typeface="Avenir"/>
                <a:cs typeface="Avenir"/>
                <a:sym typeface="Avenir"/>
              </a:rPr>
              <a:t>‘bolt-small’</a:t>
            </a:r>
            <a:r>
              <a:rPr lang="de" sz="2000">
                <a:solidFill>
                  <a:schemeClr val="dk1"/>
                </a:solidFill>
                <a:latin typeface="Avenir"/>
                <a:ea typeface="Avenir"/>
                <a:cs typeface="Avenir"/>
                <a:sym typeface="Avenir"/>
              </a:rPr>
              <a:t> model</a:t>
            </a:r>
            <a:endParaRPr sz="2000">
              <a:solidFill>
                <a:schemeClr val="dk1"/>
              </a:solidFill>
              <a:latin typeface="Avenir"/>
              <a:ea typeface="Avenir"/>
              <a:cs typeface="Avenir"/>
              <a:sym typeface="Avenir"/>
            </a:endParaRPr>
          </a:p>
          <a:p>
            <a:pPr marL="237061">
              <a:lnSpc>
                <a:spcPct val="120000"/>
              </a:lnSpc>
            </a:pPr>
            <a:r>
              <a:rPr lang="de" sz="2000">
                <a:solidFill>
                  <a:schemeClr val="dk1"/>
                </a:solidFill>
                <a:latin typeface="Avenir"/>
                <a:ea typeface="Avenir"/>
                <a:cs typeface="Avenir"/>
                <a:sym typeface="Avenir"/>
              </a:rPr>
              <a:t>→ bigger = better ?</a:t>
            </a:r>
            <a:endParaRPr sz="2000">
              <a:solidFill>
                <a:schemeClr val="dk1"/>
              </a:solidFill>
              <a:latin typeface="Avenir"/>
              <a:ea typeface="Avenir"/>
              <a:cs typeface="Avenir"/>
              <a:sym typeface="Aveni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59"/>
          <p:cNvSpPr/>
          <p:nvPr/>
        </p:nvSpPr>
        <p:spPr>
          <a:xfrm rot="10800000" flipH="1">
            <a:off x="0" y="6400772"/>
            <a:ext cx="12192000" cy="456800"/>
          </a:xfrm>
          <a:prstGeom prst="rect">
            <a:avLst/>
          </a:prstGeom>
          <a:gradFill>
            <a:gsLst>
              <a:gs pos="0">
                <a:srgbClr val="B13BA4">
                  <a:alpha val="27843"/>
                </a:srgbClr>
              </a:gs>
              <a:gs pos="14000">
                <a:srgbClr val="B13BA4">
                  <a:alpha val="27843"/>
                </a:srgbClr>
              </a:gs>
              <a:gs pos="100000">
                <a:srgbClr val="9F4DC3">
                  <a:alpha val="84705"/>
                </a:srgbClr>
              </a:gs>
            </a:gsLst>
            <a:lin ang="5999900" scaled="0"/>
          </a:gradFill>
          <a:ln>
            <a:noFill/>
          </a:ln>
        </p:spPr>
        <p:txBody>
          <a:bodyPr spcFirstLastPara="1" wrap="square" lIns="91433" tIns="45700" rIns="91433" bIns="45700" anchor="ctr" anchorCtr="0">
            <a:noAutofit/>
          </a:bodyPr>
          <a:lstStyle/>
          <a:p>
            <a:pPr algn="ctr"/>
            <a:endParaRPr sz="1867">
              <a:solidFill>
                <a:schemeClr val="lt1"/>
              </a:solidFill>
              <a:latin typeface="Avenir"/>
              <a:ea typeface="Avenir"/>
              <a:cs typeface="Avenir"/>
              <a:sym typeface="Avenir"/>
            </a:endParaRPr>
          </a:p>
        </p:txBody>
      </p:sp>
      <p:sp>
        <p:nvSpPr>
          <p:cNvPr id="545" name="Google Shape;545;p59"/>
          <p:cNvSpPr/>
          <p:nvPr/>
        </p:nvSpPr>
        <p:spPr>
          <a:xfrm flipH="1">
            <a:off x="4038799" y="6400799"/>
            <a:ext cx="8153200" cy="456800"/>
          </a:xfrm>
          <a:prstGeom prst="rect">
            <a:avLst/>
          </a:prstGeom>
          <a:gradFill>
            <a:gsLst>
              <a:gs pos="0">
                <a:srgbClr val="D68287">
                  <a:alpha val="54901"/>
                </a:srgbClr>
              </a:gs>
              <a:gs pos="9000">
                <a:srgbClr val="D68287">
                  <a:alpha val="54901"/>
                </a:srgbClr>
              </a:gs>
              <a:gs pos="99000">
                <a:schemeClr val="accent2"/>
              </a:gs>
              <a:gs pos="100000">
                <a:schemeClr val="accent2"/>
              </a:gs>
            </a:gsLst>
            <a:lin ang="14400033" scaled="0"/>
          </a:gradFill>
          <a:ln>
            <a:noFill/>
          </a:ln>
        </p:spPr>
        <p:txBody>
          <a:bodyPr spcFirstLastPara="1" wrap="square" lIns="91433" tIns="45700" rIns="91433" bIns="45700" anchor="ctr" anchorCtr="0">
            <a:noAutofit/>
          </a:bodyPr>
          <a:lstStyle/>
          <a:p>
            <a:pPr algn="ctr"/>
            <a:endParaRPr sz="1867">
              <a:solidFill>
                <a:schemeClr val="lt1"/>
              </a:solidFill>
              <a:latin typeface="Avenir"/>
              <a:ea typeface="Avenir"/>
              <a:cs typeface="Avenir"/>
              <a:sym typeface="Avenir"/>
            </a:endParaRPr>
          </a:p>
        </p:txBody>
      </p:sp>
      <p:sp>
        <p:nvSpPr>
          <p:cNvPr id="546" name="Google Shape;546;p59"/>
          <p:cNvSpPr/>
          <p:nvPr/>
        </p:nvSpPr>
        <p:spPr>
          <a:xfrm>
            <a:off x="0" y="0"/>
            <a:ext cx="12192000" cy="6858000"/>
          </a:xfrm>
          <a:prstGeom prst="rect">
            <a:avLst/>
          </a:prstGeom>
          <a:solidFill>
            <a:schemeClr val="lt1"/>
          </a:solidFill>
          <a:ln>
            <a:noFill/>
          </a:ln>
        </p:spPr>
        <p:txBody>
          <a:bodyPr spcFirstLastPara="1" wrap="square" lIns="91433" tIns="45700" rIns="91433" bIns="45700" anchor="ctr" anchorCtr="0">
            <a:noAutofit/>
          </a:bodyPr>
          <a:lstStyle/>
          <a:p>
            <a:pPr algn="ctr"/>
            <a:endParaRPr sz="1867">
              <a:solidFill>
                <a:schemeClr val="lt1"/>
              </a:solidFill>
              <a:latin typeface="Avenir"/>
              <a:ea typeface="Avenir"/>
              <a:cs typeface="Avenir"/>
              <a:sym typeface="Avenir"/>
            </a:endParaRPr>
          </a:p>
        </p:txBody>
      </p:sp>
      <p:sp>
        <p:nvSpPr>
          <p:cNvPr id="547" name="Google Shape;547;p59"/>
          <p:cNvSpPr/>
          <p:nvPr/>
        </p:nvSpPr>
        <p:spPr>
          <a:xfrm>
            <a:off x="1" y="-11793"/>
            <a:ext cx="12193600" cy="6869600"/>
          </a:xfrm>
          <a:prstGeom prst="rect">
            <a:avLst/>
          </a:prstGeom>
          <a:gradFill>
            <a:gsLst>
              <a:gs pos="0">
                <a:srgbClr val="9F4DC3">
                  <a:alpha val="82745"/>
                </a:srgbClr>
              </a:gs>
              <a:gs pos="100000">
                <a:schemeClr val="accent6"/>
              </a:gs>
            </a:gsLst>
            <a:lin ang="0" scaled="0"/>
          </a:gradFill>
          <a:ln>
            <a:noFill/>
          </a:ln>
        </p:spPr>
        <p:txBody>
          <a:bodyPr spcFirstLastPara="1" wrap="square" lIns="91433" tIns="45700" rIns="91433" bIns="45700" anchor="ctr" anchorCtr="0">
            <a:noAutofit/>
          </a:bodyPr>
          <a:lstStyle/>
          <a:p>
            <a:pPr algn="ctr"/>
            <a:endParaRPr sz="1867">
              <a:solidFill>
                <a:schemeClr val="lt1"/>
              </a:solidFill>
              <a:latin typeface="Avenir"/>
              <a:ea typeface="Avenir"/>
              <a:cs typeface="Avenir"/>
              <a:sym typeface="Avenir"/>
            </a:endParaRPr>
          </a:p>
        </p:txBody>
      </p:sp>
      <p:sp>
        <p:nvSpPr>
          <p:cNvPr id="548" name="Google Shape;548;p59"/>
          <p:cNvSpPr/>
          <p:nvPr/>
        </p:nvSpPr>
        <p:spPr>
          <a:xfrm rot="5400000">
            <a:off x="4714692" y="-1068647"/>
            <a:ext cx="6439600" cy="8518000"/>
          </a:xfrm>
          <a:prstGeom prst="rect">
            <a:avLst/>
          </a:prstGeom>
          <a:gradFill>
            <a:gsLst>
              <a:gs pos="0">
                <a:srgbClr val="D68287">
                  <a:alpha val="32941"/>
                </a:srgbClr>
              </a:gs>
              <a:gs pos="51000">
                <a:srgbClr val="D68287">
                  <a:alpha val="32941"/>
                </a:srgbClr>
              </a:gs>
              <a:gs pos="100000">
                <a:schemeClr val="accent2"/>
              </a:gs>
            </a:gsLst>
            <a:lin ang="18599929" scaled="0"/>
          </a:gradFill>
          <a:ln>
            <a:noFill/>
          </a:ln>
        </p:spPr>
        <p:txBody>
          <a:bodyPr spcFirstLastPara="1" wrap="square" lIns="91433" tIns="45700" rIns="91433" bIns="45700" anchor="ctr" anchorCtr="0">
            <a:noAutofit/>
          </a:bodyPr>
          <a:lstStyle/>
          <a:p>
            <a:pPr algn="ctr"/>
            <a:endParaRPr sz="1867">
              <a:solidFill>
                <a:schemeClr val="lt1"/>
              </a:solidFill>
              <a:latin typeface="Avenir"/>
              <a:ea typeface="Avenir"/>
              <a:cs typeface="Avenir"/>
              <a:sym typeface="Avenir"/>
            </a:endParaRPr>
          </a:p>
        </p:txBody>
      </p:sp>
      <p:sp>
        <p:nvSpPr>
          <p:cNvPr id="549" name="Google Shape;549;p59"/>
          <p:cNvSpPr/>
          <p:nvPr/>
        </p:nvSpPr>
        <p:spPr>
          <a:xfrm rot="5400000" flipH="1">
            <a:off x="2661197" y="-2661008"/>
            <a:ext cx="6869600" cy="12192000"/>
          </a:xfrm>
          <a:prstGeom prst="rect">
            <a:avLst/>
          </a:prstGeom>
          <a:gradFill>
            <a:gsLst>
              <a:gs pos="0">
                <a:srgbClr val="B13B41">
                  <a:alpha val="44705"/>
                </a:srgbClr>
              </a:gs>
              <a:gs pos="6000">
                <a:srgbClr val="B13B41">
                  <a:alpha val="44705"/>
                </a:srgbClr>
              </a:gs>
              <a:gs pos="74000">
                <a:srgbClr val="B13BA4">
                  <a:alpha val="20784"/>
                </a:srgbClr>
              </a:gs>
              <a:gs pos="100000">
                <a:srgbClr val="B13BA4">
                  <a:alpha val="20784"/>
                </a:srgbClr>
              </a:gs>
            </a:gsLst>
            <a:lin ang="21593863" scaled="0"/>
          </a:gradFill>
          <a:ln>
            <a:noFill/>
          </a:ln>
        </p:spPr>
        <p:txBody>
          <a:bodyPr spcFirstLastPara="1" wrap="square" lIns="91433" tIns="45700" rIns="91433" bIns="45700" anchor="ctr" anchorCtr="0">
            <a:noAutofit/>
          </a:bodyPr>
          <a:lstStyle/>
          <a:p>
            <a:pPr algn="ctr"/>
            <a:endParaRPr sz="1867">
              <a:solidFill>
                <a:schemeClr val="lt1"/>
              </a:solidFill>
              <a:latin typeface="Avenir"/>
              <a:ea typeface="Avenir"/>
              <a:cs typeface="Avenir"/>
              <a:sym typeface="Avenir"/>
            </a:endParaRPr>
          </a:p>
        </p:txBody>
      </p:sp>
      <p:sp>
        <p:nvSpPr>
          <p:cNvPr id="550" name="Google Shape;550;p59"/>
          <p:cNvSpPr/>
          <p:nvPr/>
        </p:nvSpPr>
        <p:spPr>
          <a:xfrm rot="-5400000">
            <a:off x="3749799" y="-3761497"/>
            <a:ext cx="4692400" cy="12192000"/>
          </a:xfrm>
          <a:prstGeom prst="rect">
            <a:avLst/>
          </a:prstGeom>
          <a:gradFill>
            <a:gsLst>
              <a:gs pos="0">
                <a:srgbClr val="B13BA4">
                  <a:alpha val="0"/>
                </a:srgbClr>
              </a:gs>
              <a:gs pos="99000">
                <a:srgbClr val="9F4DC3">
                  <a:alpha val="31764"/>
                </a:srgbClr>
              </a:gs>
              <a:gs pos="100000">
                <a:srgbClr val="9F4DC3">
                  <a:alpha val="31764"/>
                </a:srgbClr>
              </a:gs>
            </a:gsLst>
            <a:lin ang="9000021" scaled="0"/>
          </a:gradFill>
          <a:ln>
            <a:noFill/>
          </a:ln>
        </p:spPr>
        <p:txBody>
          <a:bodyPr spcFirstLastPara="1" wrap="square" lIns="91433" tIns="45700" rIns="91433" bIns="45700" anchor="ctr" anchorCtr="0">
            <a:noAutofit/>
          </a:bodyPr>
          <a:lstStyle/>
          <a:p>
            <a:pPr algn="ctr"/>
            <a:endParaRPr sz="1867">
              <a:solidFill>
                <a:schemeClr val="lt1"/>
              </a:solidFill>
              <a:latin typeface="Avenir"/>
              <a:ea typeface="Avenir"/>
              <a:cs typeface="Avenir"/>
              <a:sym typeface="Avenir"/>
            </a:endParaRPr>
          </a:p>
        </p:txBody>
      </p:sp>
      <p:sp>
        <p:nvSpPr>
          <p:cNvPr id="551" name="Google Shape;551;p59"/>
          <p:cNvSpPr txBox="1">
            <a:spLocks noGrp="1"/>
          </p:cNvSpPr>
          <p:nvPr>
            <p:ph type="title"/>
          </p:nvPr>
        </p:nvSpPr>
        <p:spPr>
          <a:xfrm>
            <a:off x="940820" y="696199"/>
            <a:ext cx="10353600" cy="950800"/>
          </a:xfrm>
          <a:prstGeom prst="rect">
            <a:avLst/>
          </a:prstGeom>
          <a:noFill/>
          <a:ln>
            <a:noFill/>
          </a:ln>
        </p:spPr>
        <p:txBody>
          <a:bodyPr spcFirstLastPara="1" vert="horz" wrap="square" lIns="0" tIns="0" rIns="0" bIns="0" rtlCol="0" anchor="ctr" anchorCtr="0">
            <a:normAutofit/>
          </a:bodyPr>
          <a:lstStyle/>
          <a:p>
            <a:pPr algn="ctr">
              <a:lnSpc>
                <a:spcPct val="90000"/>
              </a:lnSpc>
              <a:spcBef>
                <a:spcPts val="0"/>
              </a:spcBef>
              <a:buClr>
                <a:schemeClr val="lt1"/>
              </a:buClr>
              <a:buSzPts val="2400"/>
            </a:pPr>
            <a:r>
              <a:rPr lang="de" sz="3200">
                <a:solidFill>
                  <a:schemeClr val="lt1"/>
                </a:solidFill>
              </a:rPr>
              <a:t>CHRONOS – CODE SNIPPETS</a:t>
            </a:r>
            <a:endParaRPr/>
          </a:p>
        </p:txBody>
      </p:sp>
      <p:sp>
        <p:nvSpPr>
          <p:cNvPr id="552" name="Google Shape;552;p59"/>
          <p:cNvSpPr txBox="1">
            <a:spLocks noGrp="1"/>
          </p:cNvSpPr>
          <p:nvPr>
            <p:ph type="body" idx="1"/>
          </p:nvPr>
        </p:nvSpPr>
        <p:spPr>
          <a:xfrm>
            <a:off x="481367" y="2693967"/>
            <a:ext cx="4132400" cy="1986800"/>
          </a:xfrm>
          <a:prstGeom prst="rect">
            <a:avLst/>
          </a:prstGeom>
          <a:noFill/>
          <a:ln>
            <a:noFill/>
          </a:ln>
        </p:spPr>
        <p:txBody>
          <a:bodyPr spcFirstLastPara="1" vert="horz" wrap="square" lIns="0" tIns="0" rIns="0" bIns="0" rtlCol="0" anchor="t" anchorCtr="0">
            <a:normAutofit/>
          </a:bodyPr>
          <a:lstStyle/>
          <a:p>
            <a:pPr marL="237061" indent="-228594">
              <a:spcBef>
                <a:spcPts val="0"/>
              </a:spcBef>
              <a:buClr>
                <a:schemeClr val="lt1"/>
              </a:buClr>
              <a:buSzPts val="1500"/>
            </a:pPr>
            <a:r>
              <a:rPr lang="de">
                <a:solidFill>
                  <a:schemeClr val="lt1"/>
                </a:solidFill>
              </a:rPr>
              <a:t>chronos-forecasting library for zero-shot evaluation</a:t>
            </a:r>
            <a:endParaRPr>
              <a:solidFill>
                <a:schemeClr val="lt1"/>
              </a:solidFill>
            </a:endParaRPr>
          </a:p>
          <a:p>
            <a:pPr marL="237061" indent="0">
              <a:spcBef>
                <a:spcPts val="0"/>
              </a:spcBef>
              <a:buNone/>
            </a:pPr>
            <a:endParaRPr>
              <a:solidFill>
                <a:schemeClr val="lt1"/>
              </a:solidFill>
            </a:endParaRPr>
          </a:p>
          <a:p>
            <a:pPr marL="0" indent="0">
              <a:spcBef>
                <a:spcPts val="0"/>
              </a:spcBef>
              <a:buNone/>
            </a:pPr>
            <a:endParaRPr>
              <a:solidFill>
                <a:schemeClr val="lt1"/>
              </a:solidFill>
            </a:endParaRPr>
          </a:p>
        </p:txBody>
      </p:sp>
      <p:pic>
        <p:nvPicPr>
          <p:cNvPr id="553" name="Google Shape;553;p59"/>
          <p:cNvPicPr preferRelativeResize="0"/>
          <p:nvPr/>
        </p:nvPicPr>
        <p:blipFill>
          <a:blip r:embed="rId3">
            <a:alphaModFix/>
          </a:blip>
          <a:stretch>
            <a:fillRect/>
          </a:stretch>
        </p:blipFill>
        <p:spPr>
          <a:xfrm>
            <a:off x="5751537" y="1647001"/>
            <a:ext cx="5674095" cy="5049300"/>
          </a:xfrm>
          <a:prstGeom prst="rect">
            <a:avLst/>
          </a:prstGeom>
          <a:gradFill>
            <a:gsLst>
              <a:gs pos="0">
                <a:srgbClr val="B13BA4">
                  <a:alpha val="0"/>
                </a:srgbClr>
              </a:gs>
              <a:gs pos="99000">
                <a:srgbClr val="9F4DC3">
                  <a:alpha val="31764"/>
                </a:srgbClr>
              </a:gs>
              <a:gs pos="100000">
                <a:srgbClr val="9F4DC3">
                  <a:alpha val="31764"/>
                </a:srgbClr>
              </a:gs>
            </a:gsLst>
            <a:lin ang="9000021" scaled="0"/>
          </a:grad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60"/>
          <p:cNvSpPr txBox="1">
            <a:spLocks noGrp="1"/>
          </p:cNvSpPr>
          <p:nvPr>
            <p:ph type="title"/>
          </p:nvPr>
        </p:nvSpPr>
        <p:spPr>
          <a:xfrm>
            <a:off x="1371600" y="795528"/>
            <a:ext cx="10241200" cy="907200"/>
          </a:xfrm>
          <a:prstGeom prst="rect">
            <a:avLst/>
          </a:prstGeom>
        </p:spPr>
        <p:txBody>
          <a:bodyPr spcFirstLastPara="1" vert="horz" wrap="square" lIns="0" tIns="0" rIns="0" bIns="0" rtlCol="0" anchor="ctr" anchorCtr="0">
            <a:normAutofit/>
          </a:bodyPr>
          <a:lstStyle/>
          <a:p>
            <a:pPr>
              <a:spcBef>
                <a:spcPts val="0"/>
              </a:spcBef>
            </a:pPr>
            <a:r>
              <a:rPr lang="de"/>
              <a:t>CHRONOS - COVARIATES &amp; FINE TUNING RESULTS</a:t>
            </a:r>
            <a:endParaRPr/>
          </a:p>
        </p:txBody>
      </p:sp>
      <p:sp>
        <p:nvSpPr>
          <p:cNvPr id="559" name="Google Shape;559;p60"/>
          <p:cNvSpPr txBox="1">
            <a:spLocks noGrp="1"/>
          </p:cNvSpPr>
          <p:nvPr>
            <p:ph type="body" idx="1"/>
          </p:nvPr>
        </p:nvSpPr>
        <p:spPr>
          <a:xfrm>
            <a:off x="1371600" y="1791371"/>
            <a:ext cx="10241200" cy="4280400"/>
          </a:xfrm>
          <a:prstGeom prst="rect">
            <a:avLst/>
          </a:prstGeom>
        </p:spPr>
        <p:txBody>
          <a:bodyPr spcFirstLastPara="1" vert="horz" wrap="square" lIns="0" tIns="0" rIns="0" bIns="0" rtlCol="0" anchor="t" anchorCtr="0">
            <a:normAutofit/>
          </a:bodyPr>
          <a:lstStyle/>
          <a:p>
            <a:pPr marL="609585" indent="-423323">
              <a:spcBef>
                <a:spcPts val="1067"/>
              </a:spcBef>
              <a:buSzPts val="1400"/>
              <a:buChar char="-"/>
            </a:pPr>
            <a:r>
              <a:rPr lang="de"/>
              <a:t>No full evaluation yet…</a:t>
            </a:r>
            <a:endParaRPr/>
          </a:p>
          <a:p>
            <a:pPr marL="609585" indent="-423323">
              <a:spcBef>
                <a:spcPts val="0"/>
              </a:spcBef>
              <a:buSzPts val="1400"/>
              <a:buChar char="-"/>
            </a:pPr>
            <a:r>
              <a:rPr lang="de"/>
              <a:t>But first results: </a:t>
            </a:r>
            <a:br>
              <a:rPr lang="de"/>
            </a:br>
            <a:r>
              <a:rPr lang="de"/>
              <a:t>Not better than zero-shot :(</a:t>
            </a:r>
            <a:endParaRPr/>
          </a:p>
          <a:p>
            <a:pPr marL="0" indent="0">
              <a:spcBef>
                <a:spcPts val="1067"/>
              </a:spcBef>
              <a:buNone/>
            </a:pPr>
            <a:endParaRPr/>
          </a:p>
        </p:txBody>
      </p:sp>
      <p:pic>
        <p:nvPicPr>
          <p:cNvPr id="560" name="Google Shape;560;p60"/>
          <p:cNvPicPr preferRelativeResize="0"/>
          <p:nvPr/>
        </p:nvPicPr>
        <p:blipFill>
          <a:blip r:embed="rId3">
            <a:alphaModFix/>
          </a:blip>
          <a:stretch>
            <a:fillRect/>
          </a:stretch>
        </p:blipFill>
        <p:spPr>
          <a:xfrm>
            <a:off x="6096001" y="1702736"/>
            <a:ext cx="5128919" cy="2222833"/>
          </a:xfrm>
          <a:prstGeom prst="rect">
            <a:avLst/>
          </a:prstGeom>
          <a:noFill/>
          <a:ln>
            <a:noFill/>
          </a:ln>
        </p:spPr>
      </p:pic>
      <p:pic>
        <p:nvPicPr>
          <p:cNvPr id="561" name="Google Shape;561;p60"/>
          <p:cNvPicPr preferRelativeResize="0"/>
          <p:nvPr/>
        </p:nvPicPr>
        <p:blipFill>
          <a:blip r:embed="rId4">
            <a:alphaModFix/>
          </a:blip>
          <a:stretch>
            <a:fillRect/>
          </a:stretch>
        </p:blipFill>
        <p:spPr>
          <a:xfrm>
            <a:off x="1371601" y="4413368"/>
            <a:ext cx="9805332" cy="1939033"/>
          </a:xfrm>
          <a:prstGeom prst="rect">
            <a:avLst/>
          </a:prstGeom>
          <a:noFill/>
          <a:ln>
            <a:noFill/>
          </a:ln>
        </p:spPr>
      </p:pic>
      <p:graphicFrame>
        <p:nvGraphicFramePr>
          <p:cNvPr id="562" name="Google Shape;562;p60"/>
          <p:cNvGraphicFramePr/>
          <p:nvPr/>
        </p:nvGraphicFramePr>
        <p:xfrm>
          <a:off x="1627919" y="3053069"/>
          <a:ext cx="4000000" cy="4000000"/>
        </p:xfrm>
        <a:graphic>
          <a:graphicData uri="http://schemas.openxmlformats.org/drawingml/2006/table">
            <a:tbl>
              <a:tblPr firstRow="1" bandRow="1">
                <a:noFill/>
              </a:tblPr>
              <a:tblGrid>
                <a:gridCol w="1346400">
                  <a:extLst>
                    <a:ext uri="{9D8B030D-6E8A-4147-A177-3AD203B41FA5}">
                      <a16:colId xmlns:a16="http://schemas.microsoft.com/office/drawing/2014/main" val="20000"/>
                    </a:ext>
                  </a:extLst>
                </a:gridCol>
                <a:gridCol w="1020700">
                  <a:extLst>
                    <a:ext uri="{9D8B030D-6E8A-4147-A177-3AD203B41FA5}">
                      <a16:colId xmlns:a16="http://schemas.microsoft.com/office/drawing/2014/main" val="20001"/>
                    </a:ext>
                  </a:extLst>
                </a:gridCol>
                <a:gridCol w="1031333">
                  <a:extLst>
                    <a:ext uri="{9D8B030D-6E8A-4147-A177-3AD203B41FA5}">
                      <a16:colId xmlns:a16="http://schemas.microsoft.com/office/drawing/2014/main" val="20002"/>
                    </a:ext>
                  </a:extLst>
                </a:gridCol>
              </a:tblGrid>
              <a:tr h="375947">
                <a:tc>
                  <a:txBody>
                    <a:bodyPr/>
                    <a:lstStyle/>
                    <a:p>
                      <a:pPr marL="0" marR="0" lvl="0" indent="0" algn="l" rtl="0">
                        <a:spcBef>
                          <a:spcPts val="0"/>
                        </a:spcBef>
                        <a:spcAft>
                          <a:spcPts val="0"/>
                        </a:spcAft>
                        <a:buNone/>
                      </a:pPr>
                      <a:r>
                        <a:rPr lang="de" sz="1900"/>
                        <a:t>Zero-shot</a:t>
                      </a:r>
                      <a:endParaRPr sz="1500"/>
                    </a:p>
                  </a:txBody>
                  <a:tcPr marL="91467" marR="91467" marT="45733" marB="45733"/>
                </a:tc>
                <a:tc>
                  <a:txBody>
                    <a:bodyPr/>
                    <a:lstStyle/>
                    <a:p>
                      <a:pPr marL="0" marR="0" lvl="0" indent="0" algn="l" rtl="0">
                        <a:spcBef>
                          <a:spcPts val="0"/>
                        </a:spcBef>
                        <a:spcAft>
                          <a:spcPts val="0"/>
                        </a:spcAft>
                        <a:buNone/>
                      </a:pPr>
                      <a:r>
                        <a:rPr lang="de" sz="1900"/>
                        <a:t>RMSE</a:t>
                      </a:r>
                      <a:endParaRPr sz="1500"/>
                    </a:p>
                  </a:txBody>
                  <a:tcPr marL="91467" marR="91467" marT="45733" marB="45733"/>
                </a:tc>
                <a:tc>
                  <a:txBody>
                    <a:bodyPr/>
                    <a:lstStyle/>
                    <a:p>
                      <a:pPr marL="0" marR="0" lvl="0" indent="0" algn="l" rtl="0">
                        <a:spcBef>
                          <a:spcPts val="0"/>
                        </a:spcBef>
                        <a:spcAft>
                          <a:spcPts val="0"/>
                        </a:spcAft>
                        <a:buNone/>
                      </a:pPr>
                      <a:r>
                        <a:rPr lang="de" sz="1900"/>
                        <a:t>MAPE</a:t>
                      </a:r>
                      <a:endParaRPr sz="1500"/>
                    </a:p>
                  </a:txBody>
                  <a:tcPr marL="91467" marR="91467" marT="45733" marB="45733"/>
                </a:tc>
                <a:extLst>
                  <a:ext uri="{0D108BD9-81ED-4DB2-BD59-A6C34878D82A}">
                    <a16:rowId xmlns:a16="http://schemas.microsoft.com/office/drawing/2014/main" val="10000"/>
                  </a:ext>
                </a:extLst>
              </a:tr>
              <a:tr h="822987">
                <a:tc>
                  <a:txBody>
                    <a:bodyPr/>
                    <a:lstStyle/>
                    <a:p>
                      <a:pPr marL="0" marR="0" lvl="0" indent="0" algn="l" rtl="0">
                        <a:spcBef>
                          <a:spcPts val="0"/>
                        </a:spcBef>
                        <a:spcAft>
                          <a:spcPts val="0"/>
                        </a:spcAft>
                        <a:buNone/>
                      </a:pPr>
                      <a:r>
                        <a:rPr lang="de" sz="1900"/>
                        <a:t>Task 1a</a:t>
                      </a:r>
                      <a:endParaRPr sz="1900">
                        <a:solidFill>
                          <a:srgbClr val="7F7F7F"/>
                        </a:solidFill>
                      </a:endParaRPr>
                    </a:p>
                  </a:txBody>
                  <a:tcPr marL="91467" marR="91467" marT="45733" marB="45733" anchor="ctr"/>
                </a:tc>
                <a:tc>
                  <a:txBody>
                    <a:bodyPr/>
                    <a:lstStyle/>
                    <a:p>
                      <a:pPr marL="0" marR="0" lvl="0" indent="0" algn="l" rtl="0">
                        <a:spcBef>
                          <a:spcPts val="0"/>
                        </a:spcBef>
                        <a:spcAft>
                          <a:spcPts val="0"/>
                        </a:spcAft>
                        <a:buNone/>
                      </a:pPr>
                      <a:r>
                        <a:rPr lang="de" sz="1900">
                          <a:solidFill>
                            <a:srgbClr val="666666"/>
                          </a:solidFill>
                        </a:rPr>
                        <a:t>2</a:t>
                      </a:r>
                      <a:r>
                        <a:rPr lang="de" sz="2400">
                          <a:solidFill>
                            <a:srgbClr val="666666"/>
                          </a:solidFill>
                        </a:rPr>
                        <a:t>7</a:t>
                      </a:r>
                      <a:r>
                        <a:rPr lang="de" sz="1900">
                          <a:solidFill>
                            <a:srgbClr val="666666"/>
                          </a:solidFill>
                        </a:rPr>
                        <a:t>.0</a:t>
                      </a:r>
                      <a:endParaRPr sz="1500">
                        <a:solidFill>
                          <a:srgbClr val="666666"/>
                        </a:solidFill>
                      </a:endParaRPr>
                    </a:p>
                  </a:txBody>
                  <a:tcPr marL="91467" marR="91467" marT="45733" marB="45733" anchor="ctr"/>
                </a:tc>
                <a:tc>
                  <a:txBody>
                    <a:bodyPr/>
                    <a:lstStyle/>
                    <a:p>
                      <a:pPr marL="0" lvl="0" indent="0" algn="l" rtl="0">
                        <a:spcBef>
                          <a:spcPts val="0"/>
                        </a:spcBef>
                        <a:spcAft>
                          <a:spcPts val="0"/>
                        </a:spcAft>
                        <a:buSzPts val="1100"/>
                        <a:buNone/>
                      </a:pPr>
                      <a:r>
                        <a:rPr lang="de" sz="2400">
                          <a:solidFill>
                            <a:srgbClr val="666666"/>
                          </a:solidFill>
                        </a:rPr>
                        <a:t>17.0%</a:t>
                      </a:r>
                      <a:endParaRPr sz="2400">
                        <a:solidFill>
                          <a:srgbClr val="666666"/>
                        </a:solidFill>
                      </a:endParaRPr>
                    </a:p>
                  </a:txBody>
                  <a:tcPr marL="91467" marR="91467" marT="45733" marB="45733"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61"/>
          <p:cNvSpPr/>
          <p:nvPr/>
        </p:nvSpPr>
        <p:spPr>
          <a:xfrm rot="10800000" flipH="1">
            <a:off x="0" y="6400772"/>
            <a:ext cx="12192000" cy="456800"/>
          </a:xfrm>
          <a:prstGeom prst="rect">
            <a:avLst/>
          </a:prstGeom>
          <a:gradFill>
            <a:gsLst>
              <a:gs pos="0">
                <a:srgbClr val="B13BA4">
                  <a:alpha val="27843"/>
                </a:srgbClr>
              </a:gs>
              <a:gs pos="14000">
                <a:srgbClr val="B13BA4">
                  <a:alpha val="27843"/>
                </a:srgbClr>
              </a:gs>
              <a:gs pos="100000">
                <a:srgbClr val="9F4DC3">
                  <a:alpha val="84705"/>
                </a:srgbClr>
              </a:gs>
            </a:gsLst>
            <a:lin ang="5999900" scaled="0"/>
          </a:gradFill>
          <a:ln>
            <a:noFill/>
          </a:ln>
        </p:spPr>
        <p:txBody>
          <a:bodyPr spcFirstLastPara="1" wrap="square" lIns="91433" tIns="45700" rIns="91433" bIns="45700" anchor="ctr" anchorCtr="0">
            <a:noAutofit/>
          </a:bodyPr>
          <a:lstStyle/>
          <a:p>
            <a:pPr algn="ctr"/>
            <a:endParaRPr sz="1867">
              <a:solidFill>
                <a:schemeClr val="lt1"/>
              </a:solidFill>
              <a:latin typeface="Avenir"/>
              <a:ea typeface="Avenir"/>
              <a:cs typeface="Avenir"/>
              <a:sym typeface="Avenir"/>
            </a:endParaRPr>
          </a:p>
        </p:txBody>
      </p:sp>
      <p:sp>
        <p:nvSpPr>
          <p:cNvPr id="568" name="Google Shape;568;p61"/>
          <p:cNvSpPr/>
          <p:nvPr/>
        </p:nvSpPr>
        <p:spPr>
          <a:xfrm flipH="1">
            <a:off x="4038799" y="6400799"/>
            <a:ext cx="8153200" cy="456800"/>
          </a:xfrm>
          <a:prstGeom prst="rect">
            <a:avLst/>
          </a:prstGeom>
          <a:gradFill>
            <a:gsLst>
              <a:gs pos="0">
                <a:srgbClr val="D68287">
                  <a:alpha val="54901"/>
                </a:srgbClr>
              </a:gs>
              <a:gs pos="9000">
                <a:srgbClr val="D68287">
                  <a:alpha val="54901"/>
                </a:srgbClr>
              </a:gs>
              <a:gs pos="99000">
                <a:schemeClr val="accent2"/>
              </a:gs>
              <a:gs pos="100000">
                <a:schemeClr val="accent2"/>
              </a:gs>
            </a:gsLst>
            <a:lin ang="14400033" scaled="0"/>
          </a:gradFill>
          <a:ln>
            <a:noFill/>
          </a:ln>
        </p:spPr>
        <p:txBody>
          <a:bodyPr spcFirstLastPara="1" wrap="square" lIns="91433" tIns="45700" rIns="91433" bIns="45700" anchor="ctr" anchorCtr="0">
            <a:noAutofit/>
          </a:bodyPr>
          <a:lstStyle/>
          <a:p>
            <a:pPr algn="ctr"/>
            <a:endParaRPr sz="1867">
              <a:solidFill>
                <a:schemeClr val="lt1"/>
              </a:solidFill>
              <a:latin typeface="Avenir"/>
              <a:ea typeface="Avenir"/>
              <a:cs typeface="Avenir"/>
              <a:sym typeface="Avenir"/>
            </a:endParaRPr>
          </a:p>
        </p:txBody>
      </p:sp>
      <p:sp>
        <p:nvSpPr>
          <p:cNvPr id="569" name="Google Shape;569;p61"/>
          <p:cNvSpPr/>
          <p:nvPr/>
        </p:nvSpPr>
        <p:spPr>
          <a:xfrm>
            <a:off x="0" y="0"/>
            <a:ext cx="12192000" cy="6858000"/>
          </a:xfrm>
          <a:prstGeom prst="rect">
            <a:avLst/>
          </a:prstGeom>
          <a:solidFill>
            <a:schemeClr val="lt1"/>
          </a:solidFill>
          <a:ln>
            <a:noFill/>
          </a:ln>
        </p:spPr>
        <p:txBody>
          <a:bodyPr spcFirstLastPara="1" wrap="square" lIns="91433" tIns="45700" rIns="91433" bIns="45700" anchor="ctr" anchorCtr="0">
            <a:noAutofit/>
          </a:bodyPr>
          <a:lstStyle/>
          <a:p>
            <a:pPr algn="ctr"/>
            <a:endParaRPr sz="1867">
              <a:solidFill>
                <a:schemeClr val="lt1"/>
              </a:solidFill>
              <a:latin typeface="Avenir"/>
              <a:ea typeface="Avenir"/>
              <a:cs typeface="Avenir"/>
              <a:sym typeface="Avenir"/>
            </a:endParaRPr>
          </a:p>
        </p:txBody>
      </p:sp>
      <p:sp>
        <p:nvSpPr>
          <p:cNvPr id="570" name="Google Shape;570;p61"/>
          <p:cNvSpPr/>
          <p:nvPr/>
        </p:nvSpPr>
        <p:spPr>
          <a:xfrm>
            <a:off x="1" y="-11793"/>
            <a:ext cx="12193600" cy="6869600"/>
          </a:xfrm>
          <a:prstGeom prst="rect">
            <a:avLst/>
          </a:prstGeom>
          <a:gradFill>
            <a:gsLst>
              <a:gs pos="0">
                <a:srgbClr val="9F4DC3">
                  <a:alpha val="82745"/>
                </a:srgbClr>
              </a:gs>
              <a:gs pos="100000">
                <a:schemeClr val="accent6"/>
              </a:gs>
            </a:gsLst>
            <a:lin ang="0" scaled="0"/>
          </a:gradFill>
          <a:ln>
            <a:noFill/>
          </a:ln>
        </p:spPr>
        <p:txBody>
          <a:bodyPr spcFirstLastPara="1" wrap="square" lIns="91433" tIns="45700" rIns="91433" bIns="45700" anchor="ctr" anchorCtr="0">
            <a:noAutofit/>
          </a:bodyPr>
          <a:lstStyle/>
          <a:p>
            <a:pPr algn="ctr"/>
            <a:endParaRPr sz="1867">
              <a:solidFill>
                <a:schemeClr val="lt1"/>
              </a:solidFill>
              <a:latin typeface="Avenir"/>
              <a:ea typeface="Avenir"/>
              <a:cs typeface="Avenir"/>
              <a:sym typeface="Avenir"/>
            </a:endParaRPr>
          </a:p>
        </p:txBody>
      </p:sp>
      <p:sp>
        <p:nvSpPr>
          <p:cNvPr id="571" name="Google Shape;571;p61"/>
          <p:cNvSpPr/>
          <p:nvPr/>
        </p:nvSpPr>
        <p:spPr>
          <a:xfrm rot="5400000">
            <a:off x="4714692" y="-1068647"/>
            <a:ext cx="6439600" cy="8518000"/>
          </a:xfrm>
          <a:prstGeom prst="rect">
            <a:avLst/>
          </a:prstGeom>
          <a:gradFill>
            <a:gsLst>
              <a:gs pos="0">
                <a:srgbClr val="D68287">
                  <a:alpha val="32941"/>
                </a:srgbClr>
              </a:gs>
              <a:gs pos="51000">
                <a:srgbClr val="D68287">
                  <a:alpha val="32941"/>
                </a:srgbClr>
              </a:gs>
              <a:gs pos="100000">
                <a:schemeClr val="accent2"/>
              </a:gs>
            </a:gsLst>
            <a:lin ang="18599929" scaled="0"/>
          </a:gradFill>
          <a:ln>
            <a:noFill/>
          </a:ln>
        </p:spPr>
        <p:txBody>
          <a:bodyPr spcFirstLastPara="1" wrap="square" lIns="91433" tIns="45700" rIns="91433" bIns="45700" anchor="ctr" anchorCtr="0">
            <a:noAutofit/>
          </a:bodyPr>
          <a:lstStyle/>
          <a:p>
            <a:pPr algn="ctr"/>
            <a:endParaRPr sz="1867">
              <a:solidFill>
                <a:schemeClr val="lt1"/>
              </a:solidFill>
              <a:latin typeface="Avenir"/>
              <a:ea typeface="Avenir"/>
              <a:cs typeface="Avenir"/>
              <a:sym typeface="Avenir"/>
            </a:endParaRPr>
          </a:p>
        </p:txBody>
      </p:sp>
      <p:sp>
        <p:nvSpPr>
          <p:cNvPr id="572" name="Google Shape;572;p61"/>
          <p:cNvSpPr/>
          <p:nvPr/>
        </p:nvSpPr>
        <p:spPr>
          <a:xfrm rot="5400000" flipH="1">
            <a:off x="2661197" y="-2661008"/>
            <a:ext cx="6869600" cy="12192000"/>
          </a:xfrm>
          <a:prstGeom prst="rect">
            <a:avLst/>
          </a:prstGeom>
          <a:gradFill>
            <a:gsLst>
              <a:gs pos="0">
                <a:srgbClr val="B13B41">
                  <a:alpha val="44705"/>
                </a:srgbClr>
              </a:gs>
              <a:gs pos="6000">
                <a:srgbClr val="B13B41">
                  <a:alpha val="44705"/>
                </a:srgbClr>
              </a:gs>
              <a:gs pos="74000">
                <a:srgbClr val="B13BA4">
                  <a:alpha val="20784"/>
                </a:srgbClr>
              </a:gs>
              <a:gs pos="100000">
                <a:srgbClr val="B13BA4">
                  <a:alpha val="20784"/>
                </a:srgbClr>
              </a:gs>
            </a:gsLst>
            <a:lin ang="21593863" scaled="0"/>
          </a:gradFill>
          <a:ln>
            <a:noFill/>
          </a:ln>
        </p:spPr>
        <p:txBody>
          <a:bodyPr spcFirstLastPara="1" wrap="square" lIns="91433" tIns="45700" rIns="91433" bIns="45700" anchor="ctr" anchorCtr="0">
            <a:noAutofit/>
          </a:bodyPr>
          <a:lstStyle/>
          <a:p>
            <a:pPr algn="ctr"/>
            <a:endParaRPr sz="1867">
              <a:solidFill>
                <a:schemeClr val="lt1"/>
              </a:solidFill>
              <a:latin typeface="Avenir"/>
              <a:ea typeface="Avenir"/>
              <a:cs typeface="Avenir"/>
              <a:sym typeface="Avenir"/>
            </a:endParaRPr>
          </a:p>
        </p:txBody>
      </p:sp>
      <p:sp>
        <p:nvSpPr>
          <p:cNvPr id="573" name="Google Shape;573;p61"/>
          <p:cNvSpPr/>
          <p:nvPr/>
        </p:nvSpPr>
        <p:spPr>
          <a:xfrm rot="-5400000">
            <a:off x="3749799" y="-3761497"/>
            <a:ext cx="4692400" cy="12192000"/>
          </a:xfrm>
          <a:prstGeom prst="rect">
            <a:avLst/>
          </a:prstGeom>
          <a:gradFill>
            <a:gsLst>
              <a:gs pos="0">
                <a:srgbClr val="B13BA4">
                  <a:alpha val="0"/>
                </a:srgbClr>
              </a:gs>
              <a:gs pos="99000">
                <a:srgbClr val="9F4DC3">
                  <a:alpha val="31764"/>
                </a:srgbClr>
              </a:gs>
              <a:gs pos="100000">
                <a:srgbClr val="9F4DC3">
                  <a:alpha val="31764"/>
                </a:srgbClr>
              </a:gs>
            </a:gsLst>
            <a:lin ang="9000021" scaled="0"/>
          </a:gradFill>
          <a:ln>
            <a:noFill/>
          </a:ln>
        </p:spPr>
        <p:txBody>
          <a:bodyPr spcFirstLastPara="1" wrap="square" lIns="91433" tIns="45700" rIns="91433" bIns="45700" anchor="ctr" anchorCtr="0">
            <a:noAutofit/>
          </a:bodyPr>
          <a:lstStyle/>
          <a:p>
            <a:pPr algn="ctr"/>
            <a:endParaRPr sz="1867">
              <a:solidFill>
                <a:schemeClr val="lt1"/>
              </a:solidFill>
              <a:latin typeface="Avenir"/>
              <a:ea typeface="Avenir"/>
              <a:cs typeface="Avenir"/>
              <a:sym typeface="Avenir"/>
            </a:endParaRPr>
          </a:p>
        </p:txBody>
      </p:sp>
      <p:sp>
        <p:nvSpPr>
          <p:cNvPr id="574" name="Google Shape;574;p61"/>
          <p:cNvSpPr txBox="1">
            <a:spLocks noGrp="1"/>
          </p:cNvSpPr>
          <p:nvPr>
            <p:ph type="title"/>
          </p:nvPr>
        </p:nvSpPr>
        <p:spPr>
          <a:xfrm>
            <a:off x="940820" y="696199"/>
            <a:ext cx="10353600" cy="950800"/>
          </a:xfrm>
          <a:prstGeom prst="rect">
            <a:avLst/>
          </a:prstGeom>
          <a:noFill/>
          <a:ln>
            <a:noFill/>
          </a:ln>
        </p:spPr>
        <p:txBody>
          <a:bodyPr spcFirstLastPara="1" vert="horz" wrap="square" lIns="0" tIns="0" rIns="0" bIns="0" rtlCol="0" anchor="ctr" anchorCtr="0">
            <a:normAutofit/>
          </a:bodyPr>
          <a:lstStyle/>
          <a:p>
            <a:pPr algn="ctr">
              <a:lnSpc>
                <a:spcPct val="90000"/>
              </a:lnSpc>
              <a:spcBef>
                <a:spcPts val="0"/>
              </a:spcBef>
              <a:buClr>
                <a:schemeClr val="lt1"/>
              </a:buClr>
              <a:buSzPts val="2400"/>
            </a:pPr>
            <a:r>
              <a:rPr lang="de" sz="3200">
                <a:solidFill>
                  <a:schemeClr val="lt1"/>
                </a:solidFill>
              </a:rPr>
              <a:t>CHRONOS – CODE SNIPPETS</a:t>
            </a:r>
            <a:endParaRPr/>
          </a:p>
        </p:txBody>
      </p:sp>
      <p:sp>
        <p:nvSpPr>
          <p:cNvPr id="575" name="Google Shape;575;p61"/>
          <p:cNvSpPr txBox="1">
            <a:spLocks noGrp="1"/>
          </p:cNvSpPr>
          <p:nvPr>
            <p:ph type="body" idx="1"/>
          </p:nvPr>
        </p:nvSpPr>
        <p:spPr>
          <a:xfrm>
            <a:off x="411425" y="5428928"/>
            <a:ext cx="11212800" cy="992800"/>
          </a:xfrm>
          <a:prstGeom prst="rect">
            <a:avLst/>
          </a:prstGeom>
          <a:noFill/>
          <a:ln>
            <a:noFill/>
          </a:ln>
        </p:spPr>
        <p:txBody>
          <a:bodyPr spcFirstLastPara="1" vert="horz" wrap="square" lIns="0" tIns="0" rIns="0" bIns="0" rtlCol="0" anchor="t" anchorCtr="0">
            <a:normAutofit/>
          </a:bodyPr>
          <a:lstStyle/>
          <a:p>
            <a:pPr marL="237061" indent="-228594">
              <a:spcBef>
                <a:spcPts val="0"/>
              </a:spcBef>
              <a:buClr>
                <a:schemeClr val="lt1"/>
              </a:buClr>
              <a:buSzPts val="1500"/>
            </a:pPr>
            <a:r>
              <a:rPr lang="de">
                <a:solidFill>
                  <a:schemeClr val="lt1"/>
                </a:solidFill>
              </a:rPr>
              <a:t>AutoGluon for customization and finetuning</a:t>
            </a:r>
            <a:endParaRPr>
              <a:solidFill>
                <a:schemeClr val="lt1"/>
              </a:solidFill>
            </a:endParaRPr>
          </a:p>
        </p:txBody>
      </p:sp>
      <p:pic>
        <p:nvPicPr>
          <p:cNvPr id="576" name="Google Shape;576;p61"/>
          <p:cNvPicPr preferRelativeResize="0"/>
          <p:nvPr/>
        </p:nvPicPr>
        <p:blipFill>
          <a:blip r:embed="rId3">
            <a:alphaModFix/>
          </a:blip>
          <a:stretch>
            <a:fillRect/>
          </a:stretch>
        </p:blipFill>
        <p:spPr>
          <a:xfrm>
            <a:off x="58234" y="1447601"/>
            <a:ext cx="6037765" cy="3532892"/>
          </a:xfrm>
          <a:prstGeom prst="rect">
            <a:avLst/>
          </a:prstGeom>
          <a:gradFill>
            <a:gsLst>
              <a:gs pos="0">
                <a:srgbClr val="B13B41">
                  <a:alpha val="44705"/>
                </a:srgbClr>
              </a:gs>
              <a:gs pos="6000">
                <a:srgbClr val="B13B41">
                  <a:alpha val="44705"/>
                </a:srgbClr>
              </a:gs>
              <a:gs pos="74000">
                <a:srgbClr val="B13BA4">
                  <a:alpha val="20784"/>
                </a:srgbClr>
              </a:gs>
              <a:gs pos="100000">
                <a:srgbClr val="B13BA4">
                  <a:alpha val="20784"/>
                </a:srgbClr>
              </a:gs>
            </a:gsLst>
            <a:lin ang="21593863" scaled="0"/>
          </a:gradFill>
          <a:ln>
            <a:noFill/>
          </a:ln>
        </p:spPr>
      </p:pic>
      <p:pic>
        <p:nvPicPr>
          <p:cNvPr id="577" name="Google Shape;577;p61"/>
          <p:cNvPicPr preferRelativeResize="0"/>
          <p:nvPr/>
        </p:nvPicPr>
        <p:blipFill>
          <a:blip r:embed="rId4">
            <a:alphaModFix/>
          </a:blip>
          <a:stretch>
            <a:fillRect/>
          </a:stretch>
        </p:blipFill>
        <p:spPr>
          <a:xfrm>
            <a:off x="6204000" y="1852533"/>
            <a:ext cx="5988000" cy="2675667"/>
          </a:xfrm>
          <a:prstGeom prst="rect">
            <a:avLst/>
          </a:prstGeom>
          <a:gradFill>
            <a:gsLst>
              <a:gs pos="0">
                <a:srgbClr val="B13B41">
                  <a:alpha val="44705"/>
                </a:srgbClr>
              </a:gs>
              <a:gs pos="6000">
                <a:srgbClr val="B13B41">
                  <a:alpha val="44705"/>
                </a:srgbClr>
              </a:gs>
              <a:gs pos="74000">
                <a:srgbClr val="B13BA4">
                  <a:alpha val="20784"/>
                </a:srgbClr>
              </a:gs>
              <a:gs pos="100000">
                <a:srgbClr val="B13BA4">
                  <a:alpha val="20784"/>
                </a:srgbClr>
              </a:gs>
            </a:gsLst>
            <a:lin ang="21593863" scaled="0"/>
          </a:grad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2"/>
          <p:cNvSpPr txBox="1">
            <a:spLocks noGrp="1"/>
          </p:cNvSpPr>
          <p:nvPr>
            <p:ph type="title"/>
          </p:nvPr>
        </p:nvSpPr>
        <p:spPr>
          <a:xfrm>
            <a:off x="1371600" y="795529"/>
            <a:ext cx="10241280" cy="907148"/>
          </a:xfrm>
          <a:prstGeom prst="rect">
            <a:avLst/>
          </a:prstGeom>
          <a:noFill/>
          <a:ln>
            <a:noFill/>
          </a:ln>
        </p:spPr>
        <p:txBody>
          <a:bodyPr spcFirstLastPara="1" vert="horz" wrap="square" lIns="0" tIns="0" rIns="0" bIns="0" rtlCol="0" anchor="ctr" anchorCtr="0">
            <a:normAutofit/>
          </a:bodyPr>
          <a:lstStyle/>
          <a:p>
            <a:pPr>
              <a:spcBef>
                <a:spcPts val="0"/>
              </a:spcBef>
              <a:buClr>
                <a:srgbClr val="CB7B93"/>
              </a:buClr>
              <a:buSzPts val="2100"/>
            </a:pPr>
            <a:r>
              <a:rPr lang="de"/>
              <a:t>RESULT OVERVIEW</a:t>
            </a:r>
            <a:endParaRPr/>
          </a:p>
        </p:txBody>
      </p:sp>
      <p:graphicFrame>
        <p:nvGraphicFramePr>
          <p:cNvPr id="583" name="Google Shape;583;p62"/>
          <p:cNvGraphicFramePr/>
          <p:nvPr/>
        </p:nvGraphicFramePr>
        <p:xfrm>
          <a:off x="1901619" y="1702669"/>
          <a:ext cx="4000000" cy="4000000"/>
        </p:xfrm>
        <a:graphic>
          <a:graphicData uri="http://schemas.openxmlformats.org/drawingml/2006/table">
            <a:tbl>
              <a:tblPr firstRow="1" bandRow="1">
                <a:noFill/>
              </a:tblPr>
              <a:tblGrid>
                <a:gridCol w="3042567">
                  <a:extLst>
                    <a:ext uri="{9D8B030D-6E8A-4147-A177-3AD203B41FA5}">
                      <a16:colId xmlns:a16="http://schemas.microsoft.com/office/drawing/2014/main" val="20000"/>
                    </a:ext>
                  </a:extLst>
                </a:gridCol>
                <a:gridCol w="2306567">
                  <a:extLst>
                    <a:ext uri="{9D8B030D-6E8A-4147-A177-3AD203B41FA5}">
                      <a16:colId xmlns:a16="http://schemas.microsoft.com/office/drawing/2014/main" val="20001"/>
                    </a:ext>
                  </a:extLst>
                </a:gridCol>
                <a:gridCol w="2330600">
                  <a:extLst>
                    <a:ext uri="{9D8B030D-6E8A-4147-A177-3AD203B41FA5}">
                      <a16:colId xmlns:a16="http://schemas.microsoft.com/office/drawing/2014/main" val="20002"/>
                    </a:ext>
                  </a:extLst>
                </a:gridCol>
              </a:tblGrid>
              <a:tr h="497500">
                <a:tc>
                  <a:txBody>
                    <a:bodyPr/>
                    <a:lstStyle/>
                    <a:p>
                      <a:pPr marL="0" marR="0" lvl="0" indent="0" algn="l" rtl="0">
                        <a:spcBef>
                          <a:spcPts val="0"/>
                        </a:spcBef>
                        <a:spcAft>
                          <a:spcPts val="0"/>
                        </a:spcAft>
                        <a:buNone/>
                      </a:pPr>
                      <a:r>
                        <a:rPr lang="de" sz="2400"/>
                        <a:t>Models</a:t>
                      </a:r>
                      <a:endParaRPr sz="1500"/>
                    </a:p>
                  </a:txBody>
                  <a:tcPr marL="91467" marR="91467" marT="45733" marB="45733"/>
                </a:tc>
                <a:tc>
                  <a:txBody>
                    <a:bodyPr/>
                    <a:lstStyle/>
                    <a:p>
                      <a:pPr marL="0" marR="0" lvl="0" indent="0" algn="l" rtl="0">
                        <a:spcBef>
                          <a:spcPts val="0"/>
                        </a:spcBef>
                        <a:spcAft>
                          <a:spcPts val="0"/>
                        </a:spcAft>
                        <a:buNone/>
                      </a:pPr>
                      <a:r>
                        <a:rPr lang="de" sz="1900"/>
                        <a:t>RMSE</a:t>
                      </a:r>
                      <a:endParaRPr sz="1500"/>
                    </a:p>
                  </a:txBody>
                  <a:tcPr marL="91467" marR="91467" marT="45733" marB="45733"/>
                </a:tc>
                <a:tc>
                  <a:txBody>
                    <a:bodyPr/>
                    <a:lstStyle/>
                    <a:p>
                      <a:pPr marL="0" marR="0" lvl="0" indent="0" algn="l" rtl="0">
                        <a:spcBef>
                          <a:spcPts val="0"/>
                        </a:spcBef>
                        <a:spcAft>
                          <a:spcPts val="0"/>
                        </a:spcAft>
                        <a:buNone/>
                      </a:pPr>
                      <a:r>
                        <a:rPr lang="de" sz="1900"/>
                        <a:t>MAPE</a:t>
                      </a:r>
                      <a:endParaRPr sz="1500"/>
                    </a:p>
                  </a:txBody>
                  <a:tcPr marL="91467" marR="91467" marT="45733" marB="45733"/>
                </a:tc>
                <a:extLst>
                  <a:ext uri="{0D108BD9-81ED-4DB2-BD59-A6C34878D82A}">
                    <a16:rowId xmlns:a16="http://schemas.microsoft.com/office/drawing/2014/main" val="10000"/>
                  </a:ext>
                </a:extLst>
              </a:tr>
              <a:tr h="497500">
                <a:tc>
                  <a:txBody>
                    <a:bodyPr/>
                    <a:lstStyle/>
                    <a:p>
                      <a:pPr marL="0" marR="0" lvl="0" indent="0" algn="l" rtl="0">
                        <a:spcBef>
                          <a:spcPts val="0"/>
                        </a:spcBef>
                        <a:spcAft>
                          <a:spcPts val="0"/>
                        </a:spcAft>
                        <a:buNone/>
                      </a:pPr>
                      <a:r>
                        <a:rPr lang="de" sz="2400"/>
                        <a:t>Naive</a:t>
                      </a:r>
                      <a:endParaRPr sz="1900">
                        <a:solidFill>
                          <a:srgbClr val="7F7F7F"/>
                        </a:solidFill>
                      </a:endParaRPr>
                    </a:p>
                  </a:txBody>
                  <a:tcPr marL="91467" marR="91467" marT="45733" marB="45733" anchor="ctr"/>
                </a:tc>
                <a:tc>
                  <a:txBody>
                    <a:bodyPr/>
                    <a:lstStyle/>
                    <a:p>
                      <a:pPr marL="0" marR="0" lvl="0" indent="0" algn="l" rtl="0">
                        <a:spcBef>
                          <a:spcPts val="0"/>
                        </a:spcBef>
                        <a:spcAft>
                          <a:spcPts val="0"/>
                        </a:spcAft>
                        <a:buNone/>
                      </a:pPr>
                      <a:r>
                        <a:rPr lang="de" sz="1900"/>
                        <a:t>2</a:t>
                      </a:r>
                      <a:r>
                        <a:rPr lang="de" sz="2400"/>
                        <a:t>7</a:t>
                      </a:r>
                      <a:r>
                        <a:rPr lang="de" sz="1900"/>
                        <a:t>.0</a:t>
                      </a:r>
                      <a:endParaRPr sz="1500"/>
                    </a:p>
                  </a:txBody>
                  <a:tcPr marL="91467" marR="91467" marT="45733" marB="45733" anchor="ctr">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SzPts val="1100"/>
                        <a:buNone/>
                      </a:pPr>
                      <a:r>
                        <a:rPr lang="de" sz="2400"/>
                        <a:t>17.0%</a:t>
                      </a:r>
                      <a:endParaRPr sz="2400"/>
                    </a:p>
                  </a:txBody>
                  <a:tcPr marL="91467" marR="91467" marT="45733" marB="45733" anchor="ctr">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97500">
                <a:tc>
                  <a:txBody>
                    <a:bodyPr/>
                    <a:lstStyle/>
                    <a:p>
                      <a:pPr marL="0" marR="0" lvl="0" indent="0" algn="l" rtl="0">
                        <a:spcBef>
                          <a:spcPts val="0"/>
                        </a:spcBef>
                        <a:spcAft>
                          <a:spcPts val="0"/>
                        </a:spcAft>
                        <a:buNone/>
                      </a:pPr>
                      <a:r>
                        <a:rPr lang="de" sz="2400"/>
                        <a:t>ARIMA</a:t>
                      </a:r>
                      <a:endParaRPr sz="2400"/>
                    </a:p>
                  </a:txBody>
                  <a:tcPr marL="91467" marR="91467" marT="45733" marB="45733" anchor="ctr">
                    <a:lnR w="12700" cap="flat" cmpd="sng">
                      <a:solidFill>
                        <a:schemeClr val="lt1"/>
                      </a:solidFill>
                      <a:prstDash val="solid"/>
                      <a:round/>
                      <a:headEnd type="none" w="sm" len="sm"/>
                      <a:tailEnd type="none" w="sm" len="sm"/>
                    </a:lnR>
                  </a:tcPr>
                </a:tc>
                <a:tc>
                  <a:txBody>
                    <a:bodyPr/>
                    <a:lstStyle/>
                    <a:p>
                      <a:pPr marL="0" marR="0" lvl="0" indent="0" algn="l" rtl="0">
                        <a:spcBef>
                          <a:spcPts val="0"/>
                        </a:spcBef>
                        <a:spcAft>
                          <a:spcPts val="0"/>
                        </a:spcAft>
                        <a:buNone/>
                      </a:pPr>
                      <a:r>
                        <a:rPr lang="de" sz="1900"/>
                        <a:t>25.9</a:t>
                      </a:r>
                      <a:endParaRPr sz="1500"/>
                    </a:p>
                  </a:txBody>
                  <a:tcPr marL="91467" marR="91467" marT="45733" marB="45733"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de" sz="1900"/>
                        <a:t>17.4%</a:t>
                      </a:r>
                      <a:endParaRPr sz="1500"/>
                    </a:p>
                  </a:txBody>
                  <a:tcPr marL="91467" marR="91467" marT="45733" marB="45733"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97500">
                <a:tc>
                  <a:txBody>
                    <a:bodyPr/>
                    <a:lstStyle/>
                    <a:p>
                      <a:pPr marL="0" marR="0" lvl="0" indent="0" algn="l" rtl="0">
                        <a:spcBef>
                          <a:spcPts val="0"/>
                        </a:spcBef>
                        <a:spcAft>
                          <a:spcPts val="0"/>
                        </a:spcAft>
                        <a:buNone/>
                      </a:pPr>
                      <a:r>
                        <a:rPr lang="de" sz="2400"/>
                        <a:t>RandomForest</a:t>
                      </a:r>
                      <a:endParaRPr sz="2400"/>
                    </a:p>
                  </a:txBody>
                  <a:tcPr marL="91467" marR="91467" marT="45733" marB="45733" anchor="ctr">
                    <a:lnR w="12700" cap="flat" cmpd="sng">
                      <a:solidFill>
                        <a:schemeClr val="lt1"/>
                      </a:solidFill>
                      <a:prstDash val="solid"/>
                      <a:round/>
                      <a:headEnd type="none" w="sm" len="sm"/>
                      <a:tailEnd type="none" w="sm" len="sm"/>
                    </a:lnR>
                    <a:solidFill>
                      <a:srgbClr val="6AA84F"/>
                    </a:solidFill>
                  </a:tcPr>
                </a:tc>
                <a:tc>
                  <a:txBody>
                    <a:bodyPr/>
                    <a:lstStyle/>
                    <a:p>
                      <a:pPr marL="0" marR="0" lvl="0" indent="0" algn="l" rtl="0">
                        <a:spcBef>
                          <a:spcPts val="0"/>
                        </a:spcBef>
                        <a:spcAft>
                          <a:spcPts val="0"/>
                        </a:spcAft>
                        <a:buNone/>
                      </a:pPr>
                      <a:r>
                        <a:rPr lang="de" sz="1900"/>
                        <a:t>16.8</a:t>
                      </a:r>
                      <a:endParaRPr sz="1500"/>
                    </a:p>
                  </a:txBody>
                  <a:tcPr marL="91467" marR="91467" marT="45733" marB="45733"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6AA84F"/>
                    </a:solidFill>
                  </a:tcPr>
                </a:tc>
                <a:tc>
                  <a:txBody>
                    <a:bodyPr/>
                    <a:lstStyle/>
                    <a:p>
                      <a:pPr marL="0" marR="0" lvl="0" indent="0" algn="l" rtl="0">
                        <a:spcBef>
                          <a:spcPts val="0"/>
                        </a:spcBef>
                        <a:spcAft>
                          <a:spcPts val="0"/>
                        </a:spcAft>
                        <a:buNone/>
                      </a:pPr>
                      <a:r>
                        <a:rPr lang="de" sz="1900"/>
                        <a:t>11.2%</a:t>
                      </a:r>
                      <a:endParaRPr sz="1500"/>
                    </a:p>
                  </a:txBody>
                  <a:tcPr marL="91467" marR="91467" marT="45733" marB="45733"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6AA84F"/>
                    </a:solidFill>
                  </a:tcPr>
                </a:tc>
                <a:extLst>
                  <a:ext uri="{0D108BD9-81ED-4DB2-BD59-A6C34878D82A}">
                    <a16:rowId xmlns:a16="http://schemas.microsoft.com/office/drawing/2014/main" val="10003"/>
                  </a:ext>
                </a:extLst>
              </a:tr>
              <a:tr h="497500">
                <a:tc>
                  <a:txBody>
                    <a:bodyPr/>
                    <a:lstStyle/>
                    <a:p>
                      <a:pPr marL="0" marR="0" lvl="0" indent="0" algn="l" rtl="0">
                        <a:spcBef>
                          <a:spcPts val="0"/>
                        </a:spcBef>
                        <a:spcAft>
                          <a:spcPts val="0"/>
                        </a:spcAft>
                        <a:buNone/>
                      </a:pPr>
                      <a:r>
                        <a:rPr lang="de" sz="2400"/>
                        <a:t>XGBoost</a:t>
                      </a:r>
                      <a:endParaRPr sz="2400"/>
                    </a:p>
                  </a:txBody>
                  <a:tcPr marL="91467" marR="91467" marT="45733" marB="45733" anchor="ctr">
                    <a:lnR w="12700" cap="flat" cmpd="sng">
                      <a:solidFill>
                        <a:schemeClr val="lt1"/>
                      </a:solidFill>
                      <a:prstDash val="solid"/>
                      <a:round/>
                      <a:headEnd type="none" w="sm" len="sm"/>
                      <a:tailEnd type="none" w="sm" len="sm"/>
                    </a:lnR>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de" sz="1900"/>
                        <a:t>17.6</a:t>
                      </a:r>
                      <a:endParaRPr sz="1500"/>
                    </a:p>
                  </a:txBody>
                  <a:tcPr marL="91467" marR="91467" marT="45733" marB="45733"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de" sz="1900"/>
                        <a:t>11.9%</a:t>
                      </a:r>
                      <a:endParaRPr sz="1500"/>
                    </a:p>
                  </a:txBody>
                  <a:tcPr marL="91467" marR="91467" marT="45733" marB="45733"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497500">
                <a:tc>
                  <a:txBody>
                    <a:bodyPr/>
                    <a:lstStyle/>
                    <a:p>
                      <a:pPr marL="0" marR="0" lvl="0" indent="0" algn="l" rtl="0">
                        <a:spcBef>
                          <a:spcPts val="0"/>
                        </a:spcBef>
                        <a:spcAft>
                          <a:spcPts val="0"/>
                        </a:spcAft>
                        <a:buNone/>
                      </a:pPr>
                      <a:r>
                        <a:rPr lang="de" sz="2400"/>
                        <a:t>LSTM</a:t>
                      </a:r>
                      <a:endParaRPr sz="2400"/>
                    </a:p>
                  </a:txBody>
                  <a:tcPr marL="91467" marR="91467" marT="45733" marB="45733"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de" sz="2400"/>
                        <a:t>18.3</a:t>
                      </a:r>
                      <a:endParaRPr sz="1900"/>
                    </a:p>
                  </a:txBody>
                  <a:tcPr marL="91467" marR="91467" marT="45733" marB="45733"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de" sz="2400"/>
                        <a:t>12.7%</a:t>
                      </a:r>
                      <a:endParaRPr sz="2400"/>
                    </a:p>
                  </a:txBody>
                  <a:tcPr marL="91467" marR="91467" marT="45733" marB="45733"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497500">
                <a:tc>
                  <a:txBody>
                    <a:bodyPr/>
                    <a:lstStyle/>
                    <a:p>
                      <a:pPr marL="0" marR="0" lvl="0" indent="0" algn="l" rtl="0">
                        <a:spcBef>
                          <a:spcPts val="0"/>
                        </a:spcBef>
                        <a:spcAft>
                          <a:spcPts val="0"/>
                        </a:spcAft>
                        <a:buNone/>
                      </a:pPr>
                      <a:r>
                        <a:rPr lang="de" sz="2400"/>
                        <a:t>GRU</a:t>
                      </a:r>
                      <a:endParaRPr sz="2400"/>
                    </a:p>
                  </a:txBody>
                  <a:tcPr marL="91467" marR="91467" marT="45733" marB="45733"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de" sz="2400"/>
                        <a:t>23.8</a:t>
                      </a:r>
                      <a:endParaRPr sz="1500"/>
                    </a:p>
                  </a:txBody>
                  <a:tcPr marL="91467" marR="91467" marT="45733" marB="45733"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de" sz="2400"/>
                        <a:t>14.3</a:t>
                      </a:r>
                      <a:r>
                        <a:rPr lang="de" sz="1900"/>
                        <a:t>%</a:t>
                      </a:r>
                      <a:endParaRPr sz="1500"/>
                    </a:p>
                  </a:txBody>
                  <a:tcPr marL="91467" marR="91467" marT="45733" marB="45733"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497500">
                <a:tc>
                  <a:txBody>
                    <a:bodyPr/>
                    <a:lstStyle/>
                    <a:p>
                      <a:pPr marL="0" marR="0" lvl="0" indent="0" algn="l" rtl="0">
                        <a:spcBef>
                          <a:spcPts val="0"/>
                        </a:spcBef>
                        <a:spcAft>
                          <a:spcPts val="0"/>
                        </a:spcAft>
                        <a:buNone/>
                      </a:pPr>
                      <a:r>
                        <a:rPr lang="de" sz="2400"/>
                        <a:t>N-Hits</a:t>
                      </a:r>
                      <a:endParaRPr sz="2400"/>
                    </a:p>
                  </a:txBody>
                  <a:tcPr marL="91467" marR="91467" marT="45733" marB="45733" anchor="ctr">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tcPr>
                </a:tc>
                <a:tc>
                  <a:txBody>
                    <a:bodyPr/>
                    <a:lstStyle/>
                    <a:p>
                      <a:pPr marL="0" marR="0" lvl="0" indent="0" algn="l" rtl="0">
                        <a:spcBef>
                          <a:spcPts val="0"/>
                        </a:spcBef>
                        <a:spcAft>
                          <a:spcPts val="0"/>
                        </a:spcAft>
                        <a:buNone/>
                      </a:pPr>
                      <a:r>
                        <a:rPr lang="de" sz="2400"/>
                        <a:t>23.8</a:t>
                      </a:r>
                      <a:endParaRPr sz="1500"/>
                    </a:p>
                  </a:txBody>
                  <a:tcPr marL="91467" marR="91467" marT="45733" marB="45733"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de" sz="2400"/>
                        <a:t>14.9</a:t>
                      </a:r>
                      <a:r>
                        <a:rPr lang="de" sz="1900"/>
                        <a:t>%</a:t>
                      </a:r>
                      <a:endParaRPr sz="1500"/>
                    </a:p>
                  </a:txBody>
                  <a:tcPr marL="91467" marR="91467" marT="45733" marB="45733"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497500">
                <a:tc>
                  <a:txBody>
                    <a:bodyPr/>
                    <a:lstStyle/>
                    <a:p>
                      <a:pPr marL="0" marR="0" lvl="0" indent="0" algn="l" rtl="0">
                        <a:spcBef>
                          <a:spcPts val="0"/>
                        </a:spcBef>
                        <a:spcAft>
                          <a:spcPts val="0"/>
                        </a:spcAft>
                        <a:buNone/>
                      </a:pPr>
                      <a:r>
                        <a:rPr lang="de" sz="2400"/>
                        <a:t>Chronos</a:t>
                      </a:r>
                      <a:endParaRPr sz="2400"/>
                    </a:p>
                  </a:txBody>
                  <a:tcPr marL="91467" marR="91467" marT="45733" marB="45733" anchor="ctr">
                    <a:lnR w="12700" cap="flat" cmpd="sng">
                      <a:solidFill>
                        <a:schemeClr val="lt1"/>
                      </a:solidFill>
                      <a:prstDash val="solid"/>
                      <a:round/>
                      <a:headEnd type="none" w="sm" len="sm"/>
                      <a:tailEnd type="none" w="sm" len="sm"/>
                    </a:lnR>
                  </a:tcPr>
                </a:tc>
                <a:tc>
                  <a:txBody>
                    <a:bodyPr/>
                    <a:lstStyle/>
                    <a:p>
                      <a:pPr marL="0" marR="0" lvl="0" indent="0" algn="l" rtl="0">
                        <a:spcBef>
                          <a:spcPts val="0"/>
                        </a:spcBef>
                        <a:spcAft>
                          <a:spcPts val="0"/>
                        </a:spcAft>
                        <a:buNone/>
                      </a:pPr>
                      <a:r>
                        <a:rPr lang="de" sz="1900"/>
                        <a:t>2</a:t>
                      </a:r>
                      <a:r>
                        <a:rPr lang="de" sz="2400"/>
                        <a:t>7</a:t>
                      </a:r>
                      <a:r>
                        <a:rPr lang="de" sz="1900"/>
                        <a:t>.0</a:t>
                      </a:r>
                      <a:endParaRPr sz="1500"/>
                    </a:p>
                  </a:txBody>
                  <a:tcPr marL="91467" marR="91467" marT="45733" marB="45733"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SzPts val="1100"/>
                        <a:buNone/>
                      </a:pPr>
                      <a:r>
                        <a:rPr lang="de" sz="2400"/>
                        <a:t>17.0%</a:t>
                      </a:r>
                      <a:endParaRPr sz="2400"/>
                    </a:p>
                  </a:txBody>
                  <a:tcPr marL="91467" marR="91467" marT="45733" marB="45733"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63"/>
          <p:cNvSpPr txBox="1">
            <a:spLocks noGrp="1"/>
          </p:cNvSpPr>
          <p:nvPr>
            <p:ph type="title"/>
          </p:nvPr>
        </p:nvSpPr>
        <p:spPr>
          <a:xfrm>
            <a:off x="1371600" y="795529"/>
            <a:ext cx="10241280" cy="907148"/>
          </a:xfrm>
          <a:prstGeom prst="rect">
            <a:avLst/>
          </a:prstGeom>
          <a:noFill/>
          <a:ln>
            <a:noFill/>
          </a:ln>
        </p:spPr>
        <p:txBody>
          <a:bodyPr spcFirstLastPara="1" vert="horz" wrap="square" lIns="0" tIns="0" rIns="0" bIns="0" rtlCol="0" anchor="ctr" anchorCtr="0">
            <a:normAutofit/>
          </a:bodyPr>
          <a:lstStyle/>
          <a:p>
            <a:pPr>
              <a:spcBef>
                <a:spcPts val="0"/>
              </a:spcBef>
              <a:buClr>
                <a:srgbClr val="CB7B93"/>
              </a:buClr>
              <a:buSzPts val="2100"/>
            </a:pPr>
            <a:r>
              <a:rPr lang="de"/>
              <a:t>DISCUSSION</a:t>
            </a:r>
            <a:endParaRPr/>
          </a:p>
        </p:txBody>
      </p:sp>
      <p:sp>
        <p:nvSpPr>
          <p:cNvPr id="589" name="Google Shape;589;p63"/>
          <p:cNvSpPr txBox="1">
            <a:spLocks noGrp="1"/>
          </p:cNvSpPr>
          <p:nvPr>
            <p:ph type="body" idx="1"/>
          </p:nvPr>
        </p:nvSpPr>
        <p:spPr>
          <a:xfrm>
            <a:off x="1371600" y="1791371"/>
            <a:ext cx="10241280" cy="4280247"/>
          </a:xfrm>
          <a:prstGeom prst="rect">
            <a:avLst/>
          </a:prstGeom>
          <a:noFill/>
          <a:ln>
            <a:noFill/>
          </a:ln>
        </p:spPr>
        <p:txBody>
          <a:bodyPr spcFirstLastPara="1" vert="horz" wrap="square" lIns="0" tIns="0" rIns="0" bIns="0" rtlCol="0" anchor="t" anchorCtr="0">
            <a:normAutofit/>
          </a:bodyPr>
          <a:lstStyle/>
          <a:p>
            <a:pPr marL="237061" indent="-228594">
              <a:spcBef>
                <a:spcPts val="1067"/>
              </a:spcBef>
              <a:buClr>
                <a:schemeClr val="dk1"/>
              </a:buClr>
              <a:buSzPts val="1500"/>
            </a:pPr>
            <a:r>
              <a:rPr lang="de"/>
              <a:t>Most models not much better than the naive baseline :/</a:t>
            </a:r>
            <a:endParaRPr/>
          </a:p>
          <a:p>
            <a:pPr marL="237061" indent="-220128">
              <a:spcBef>
                <a:spcPts val="1067"/>
              </a:spcBef>
              <a:buSzPts val="1400"/>
            </a:pPr>
            <a:r>
              <a:rPr lang="de"/>
              <a:t>Tree based models most successful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5F5172-7AAD-E9D8-0E79-75E8E37697EC}"/>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19" name="Rectangle 18">
            <a:extLst>
              <a:ext uri="{FF2B5EF4-FFF2-40B4-BE49-F238E27FC236}">
                <a16:creationId xmlns:a16="http://schemas.microsoft.com/office/drawing/2014/main" id="{81097DDE-1D45-40A7-9F85-72AD9472A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15C4FE2-5362-FB30-4461-17307BE10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tx2">
                  <a:lumMod val="50000"/>
                  <a:lumOff val="50000"/>
                  <a:alpha val="3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Normal Blood Sugar Levels">
            <a:extLst>
              <a:ext uri="{FF2B5EF4-FFF2-40B4-BE49-F238E27FC236}">
                <a16:creationId xmlns:a16="http://schemas.microsoft.com/office/drawing/2014/main" id="{5A5E852D-6BC4-A5A6-34EF-F9BB5746A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64"/>
          <a:stretch/>
        </p:blipFill>
        <p:spPr bwMode="auto">
          <a:xfrm>
            <a:off x="614679" y="1901952"/>
            <a:ext cx="4801194" cy="42976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48627AD-EE71-E08F-D7C1-077070F1906A}"/>
              </a:ext>
            </a:extLst>
          </p:cNvPr>
          <p:cNvSpPr>
            <a:spLocks noGrp="1"/>
          </p:cNvSpPr>
          <p:nvPr>
            <p:ph type="title"/>
          </p:nvPr>
        </p:nvSpPr>
        <p:spPr>
          <a:xfrm>
            <a:off x="614679" y="457200"/>
            <a:ext cx="4893548" cy="1298448"/>
          </a:xfrm>
        </p:spPr>
        <p:txBody>
          <a:bodyPr anchor="t">
            <a:noAutofit/>
          </a:bodyPr>
          <a:lstStyle/>
          <a:p>
            <a:pPr algn="ctr">
              <a:lnSpc>
                <a:spcPct val="150000"/>
              </a:lnSpc>
            </a:pPr>
            <a:r>
              <a:rPr lang="en-US" sz="2000" dirty="0">
                <a:solidFill>
                  <a:srgbClr val="CB7B93"/>
                </a:solidFill>
              </a:rPr>
              <a:t>Basic Domain Knowledge</a:t>
            </a:r>
            <a:br>
              <a:rPr lang="en-US" sz="2000" dirty="0">
                <a:solidFill>
                  <a:srgbClr val="CB7B93"/>
                </a:solidFill>
              </a:rPr>
            </a:br>
            <a:r>
              <a:rPr lang="en-US" sz="2000" dirty="0">
                <a:solidFill>
                  <a:srgbClr val="CB7B93"/>
                </a:solidFill>
              </a:rPr>
              <a:t> </a:t>
            </a:r>
            <a:r>
              <a:rPr lang="en-US" sz="2000" b="1" dirty="0">
                <a:solidFill>
                  <a:srgbClr val="CB7B93"/>
                </a:solidFill>
              </a:rPr>
              <a:t>Blood Glucose </a:t>
            </a:r>
            <a:endParaRPr lang="en-US" sz="2000" dirty="0">
              <a:solidFill>
                <a:srgbClr val="CB7B93"/>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E618E0-648F-4694-FF57-BCA5C90D873B}"/>
                  </a:ext>
                </a:extLst>
              </p:cNvPr>
              <p:cNvSpPr>
                <a:spLocks noGrp="1"/>
              </p:cNvSpPr>
              <p:nvPr>
                <p:ph idx="1"/>
              </p:nvPr>
            </p:nvSpPr>
            <p:spPr>
              <a:xfrm>
                <a:off x="6030550" y="457201"/>
                <a:ext cx="5639127" cy="5760720"/>
              </a:xfrm>
            </p:spPr>
            <p:txBody>
              <a:bodyPr anchor="t">
                <a:normAutofit/>
              </a:bodyPr>
              <a:lstStyle/>
              <a:p>
                <a:r>
                  <a:rPr lang="en-US" sz="1800" b="1" dirty="0">
                    <a:solidFill>
                      <a:srgbClr val="CB7B93"/>
                    </a:solidFill>
                  </a:rPr>
                  <a:t>Blood Glucose </a:t>
                </a:r>
                <a:r>
                  <a:rPr lang="en-US" sz="1800" dirty="0">
                    <a:solidFill>
                      <a:srgbClr val="CB7B93"/>
                    </a:solidFill>
                  </a:rPr>
                  <a:t>(BG)</a:t>
                </a:r>
              </a:p>
              <a:p>
                <a:pPr lvl="1"/>
                <a:r>
                  <a:rPr lang="en-US" sz="1800" dirty="0"/>
                  <a:t>Glucose (C₆H₁₂O₆.) is a simple sugar (monosaccharide) that serves as a primary source of energy for the body's cells.</a:t>
                </a:r>
              </a:p>
              <a:p>
                <a:pPr lvl="1"/>
                <a:r>
                  <a:rPr lang="en-US" sz="1800" dirty="0"/>
                  <a:t>Levels of glucose in the bloodstream is regulated by the two hormones Insulin (BG</a:t>
                </a:r>
                <a14:m>
                  <m:oMath xmlns:m="http://schemas.openxmlformats.org/officeDocument/2006/math">
                    <m:r>
                      <a:rPr lang="en-US" sz="1800" i="1">
                        <a:latin typeface="Cambria Math" panose="02040503050406030204" pitchFamily="18" charset="0"/>
                        <a:ea typeface="Cambria Math" panose="02040503050406030204" pitchFamily="18" charset="0"/>
                      </a:rPr>
                      <m:t>↓</m:t>
                    </m:r>
                    <m:r>
                      <a:rPr lang="de-DE" sz="1800" b="0" i="1">
                        <a:latin typeface="Cambria Math" panose="02040503050406030204" pitchFamily="18" charset="0"/>
                        <a:ea typeface="Cambria Math" panose="02040503050406030204" pitchFamily="18" charset="0"/>
                      </a:rPr>
                      <m:t>)</m:t>
                    </m:r>
                  </m:oMath>
                </a14:m>
                <a:r>
                  <a:rPr lang="en-US" sz="1800" dirty="0"/>
                  <a:t> and Glucagon (BG</a:t>
                </a:r>
                <a:r>
                  <a:rPr lang="en-US" sz="1800" dirty="0">
                    <a:ea typeface="Cambria Math" panose="02040503050406030204" pitchFamily="18" charset="0"/>
                  </a:rPr>
                  <a:t> </a:t>
                </a:r>
                <a14:m>
                  <m:oMath xmlns:m="http://schemas.openxmlformats.org/officeDocument/2006/math">
                    <m:r>
                      <a:rPr lang="en-US" sz="1800" i="1">
                        <a:latin typeface="Cambria Math" panose="02040503050406030204" pitchFamily="18" charset="0"/>
                        <a:ea typeface="Cambria Math" panose="02040503050406030204" pitchFamily="18" charset="0"/>
                      </a:rPr>
                      <m:t>↑</m:t>
                    </m:r>
                  </m:oMath>
                </a14:m>
                <a:r>
                  <a:rPr lang="en-US" sz="1800" dirty="0"/>
                  <a:t>) released in the pancreas</a:t>
                </a:r>
              </a:p>
              <a:p>
                <a:r>
                  <a:rPr lang="en-US" sz="1800" b="1" dirty="0">
                    <a:solidFill>
                      <a:srgbClr val="CB7B93"/>
                    </a:solidFill>
                  </a:rPr>
                  <a:t>Blood Glucose Levels in T1D</a:t>
                </a:r>
                <a:endParaRPr lang="en-US" sz="1800" dirty="0"/>
              </a:p>
              <a:p>
                <a:pPr lvl="1"/>
                <a:r>
                  <a:rPr lang="en-US" sz="1800" dirty="0"/>
                  <a:t>Normal fasting blood glucose: </a:t>
                </a:r>
              </a:p>
              <a:p>
                <a:pPr lvl="2"/>
                <a:r>
                  <a:rPr lang="en-US" dirty="0"/>
                  <a:t>70–100 mg/dL (3.9–5.6 mmol/L).</a:t>
                </a:r>
              </a:p>
              <a:p>
                <a:pPr lvl="1"/>
                <a:r>
                  <a:rPr lang="en-US" sz="1800" i="1" dirty="0">
                    <a:solidFill>
                      <a:srgbClr val="CB7B93"/>
                    </a:solidFill>
                  </a:rPr>
                  <a:t>Hyperglycemia</a:t>
                </a:r>
                <a:r>
                  <a:rPr lang="en-US" sz="1800" dirty="0"/>
                  <a:t> (high blood sugar): </a:t>
                </a:r>
              </a:p>
              <a:p>
                <a:pPr lvl="2"/>
                <a:r>
                  <a:rPr lang="en-US" dirty="0"/>
                  <a:t>&gt;180 mg/dL (10 mmol/L).</a:t>
                </a:r>
              </a:p>
              <a:p>
                <a:pPr lvl="1"/>
                <a:r>
                  <a:rPr lang="en-US" sz="1800" i="1" dirty="0">
                    <a:solidFill>
                      <a:srgbClr val="CB7B93"/>
                    </a:solidFill>
                  </a:rPr>
                  <a:t>Hypoglycemia</a:t>
                </a:r>
                <a:r>
                  <a:rPr lang="en-US" sz="1800" dirty="0"/>
                  <a:t> (low blood sugar): </a:t>
                </a:r>
              </a:p>
              <a:p>
                <a:pPr lvl="2"/>
                <a:r>
                  <a:rPr lang="en-US" dirty="0"/>
                  <a:t>&lt;70 mg/dL (3.9 mmol/L).</a:t>
                </a:r>
              </a:p>
            </p:txBody>
          </p:sp>
        </mc:Choice>
        <mc:Fallback xmlns="">
          <p:sp>
            <p:nvSpPr>
              <p:cNvPr id="3" name="Content Placeholder 2">
                <a:extLst>
                  <a:ext uri="{FF2B5EF4-FFF2-40B4-BE49-F238E27FC236}">
                    <a16:creationId xmlns:a16="http://schemas.microsoft.com/office/drawing/2014/main" id="{05E618E0-648F-4694-FF57-BCA5C90D873B}"/>
                  </a:ext>
                </a:extLst>
              </p:cNvPr>
              <p:cNvSpPr>
                <a:spLocks noGrp="1" noRot="1" noChangeAspect="1" noMove="1" noResize="1" noEditPoints="1" noAdjustHandles="1" noChangeArrowheads="1" noChangeShapeType="1" noTextEdit="1"/>
              </p:cNvSpPr>
              <p:nvPr>
                <p:ph idx="1"/>
              </p:nvPr>
            </p:nvSpPr>
            <p:spPr>
              <a:xfrm>
                <a:off x="6030550" y="457201"/>
                <a:ext cx="5639127" cy="5760720"/>
              </a:xfrm>
              <a:blipFill>
                <a:blip r:embed="rId3"/>
                <a:stretch>
                  <a:fillRect l="-2247" t="-881"/>
                </a:stretch>
              </a:blipFill>
            </p:spPr>
            <p:txBody>
              <a:bodyPr/>
              <a:lstStyle/>
              <a:p>
                <a:r>
                  <a:rPr lang="en-US">
                    <a:noFill/>
                  </a:rPr>
                  <a:t> </a:t>
                </a:r>
              </a:p>
            </p:txBody>
          </p:sp>
        </mc:Fallback>
      </mc:AlternateContent>
    </p:spTree>
    <p:extLst>
      <p:ext uri="{BB962C8B-B14F-4D97-AF65-F5344CB8AC3E}">
        <p14:creationId xmlns:p14="http://schemas.microsoft.com/office/powerpoint/2010/main" val="1875331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64"/>
          <p:cNvSpPr txBox="1">
            <a:spLocks noGrp="1"/>
          </p:cNvSpPr>
          <p:nvPr>
            <p:ph type="title"/>
          </p:nvPr>
        </p:nvSpPr>
        <p:spPr>
          <a:xfrm>
            <a:off x="1371600" y="795529"/>
            <a:ext cx="10241280" cy="907148"/>
          </a:xfrm>
          <a:prstGeom prst="rect">
            <a:avLst/>
          </a:prstGeom>
          <a:noFill/>
          <a:ln>
            <a:noFill/>
          </a:ln>
        </p:spPr>
        <p:txBody>
          <a:bodyPr spcFirstLastPara="1" vert="horz" wrap="square" lIns="0" tIns="0" rIns="0" bIns="0" rtlCol="0" anchor="ctr" anchorCtr="0">
            <a:normAutofit/>
          </a:bodyPr>
          <a:lstStyle/>
          <a:p>
            <a:pPr>
              <a:spcBef>
                <a:spcPts val="0"/>
              </a:spcBef>
              <a:buClr>
                <a:srgbClr val="CB7B93"/>
              </a:buClr>
              <a:buSzPts val="2100"/>
            </a:pPr>
            <a:r>
              <a:rPr lang="de"/>
              <a:t>OUTLOOK</a:t>
            </a:r>
            <a:endParaRPr/>
          </a:p>
        </p:txBody>
      </p:sp>
      <p:sp>
        <p:nvSpPr>
          <p:cNvPr id="595" name="Google Shape;595;p64"/>
          <p:cNvSpPr txBox="1">
            <a:spLocks noGrp="1"/>
          </p:cNvSpPr>
          <p:nvPr>
            <p:ph type="body" idx="1"/>
          </p:nvPr>
        </p:nvSpPr>
        <p:spPr>
          <a:xfrm>
            <a:off x="1371600" y="1791371"/>
            <a:ext cx="10241280" cy="4280247"/>
          </a:xfrm>
          <a:prstGeom prst="rect">
            <a:avLst/>
          </a:prstGeom>
          <a:noFill/>
          <a:ln>
            <a:noFill/>
          </a:ln>
        </p:spPr>
        <p:txBody>
          <a:bodyPr spcFirstLastPara="1" vert="horz" wrap="square" lIns="0" tIns="0" rIns="0" bIns="0" rtlCol="0" anchor="t" anchorCtr="0">
            <a:normAutofit/>
          </a:bodyPr>
          <a:lstStyle/>
          <a:p>
            <a:pPr marL="237061" indent="-228594">
              <a:spcBef>
                <a:spcPts val="0"/>
              </a:spcBef>
              <a:buClr>
                <a:schemeClr val="dk1"/>
              </a:buClr>
              <a:buSzPts val="1500"/>
            </a:pPr>
            <a:r>
              <a:rPr lang="de"/>
              <a:t>Additional feature engineering</a:t>
            </a:r>
            <a:endParaRPr/>
          </a:p>
          <a:p>
            <a:pPr marL="694249" lvl="1" indent="-245527">
              <a:spcBef>
                <a:spcPts val="0"/>
              </a:spcBef>
              <a:buClr>
                <a:schemeClr val="dk1"/>
              </a:buClr>
              <a:buSzPts val="1500"/>
            </a:pPr>
            <a:r>
              <a:rPr lang="de"/>
              <a:t>Anthropometrics (age, gender, height, etc.)</a:t>
            </a:r>
            <a:endParaRPr/>
          </a:p>
          <a:p>
            <a:pPr marL="694249" lvl="1" indent="-245527">
              <a:spcBef>
                <a:spcPts val="1067"/>
              </a:spcBef>
              <a:buClr>
                <a:schemeClr val="dk1"/>
              </a:buClr>
              <a:buSzPts val="1500"/>
            </a:pPr>
            <a:r>
              <a:rPr lang="de"/>
              <a:t>Sleep features</a:t>
            </a:r>
            <a:endParaRPr/>
          </a:p>
          <a:p>
            <a:pPr marL="694249" lvl="1" indent="-237061">
              <a:spcBef>
                <a:spcPts val="1067"/>
              </a:spcBef>
              <a:buSzPts val="1400"/>
            </a:pPr>
            <a:r>
              <a:rPr lang="de"/>
              <a:t>Time since last meal, avg activity level, etc.</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65"/>
          <p:cNvSpPr txBox="1">
            <a:spLocks noGrp="1"/>
          </p:cNvSpPr>
          <p:nvPr>
            <p:ph type="ctrTitle"/>
          </p:nvPr>
        </p:nvSpPr>
        <p:spPr>
          <a:xfrm>
            <a:off x="1524000" y="1033272"/>
            <a:ext cx="9144000" cy="2478024"/>
          </a:xfrm>
          <a:prstGeom prst="rect">
            <a:avLst/>
          </a:prstGeom>
          <a:noFill/>
          <a:ln>
            <a:noFill/>
          </a:ln>
        </p:spPr>
        <p:txBody>
          <a:bodyPr spcFirstLastPara="1" vert="horz" wrap="square" lIns="0" tIns="0" rIns="0" bIns="0" rtlCol="0" anchor="b" anchorCtr="0">
            <a:noAutofit/>
          </a:bodyPr>
          <a:lstStyle/>
          <a:p>
            <a:pPr>
              <a:spcBef>
                <a:spcPts val="0"/>
              </a:spcBef>
              <a:buClr>
                <a:srgbClr val="CB7B93"/>
              </a:buClr>
              <a:buSzPts val="3000"/>
            </a:pPr>
            <a:r>
              <a:rPr lang="de"/>
              <a:t>Q&amp;A</a:t>
            </a:r>
            <a:endParaRPr/>
          </a:p>
        </p:txBody>
      </p:sp>
      <p:pic>
        <p:nvPicPr>
          <p:cNvPr id="601" name="Google Shape;601;p65"/>
          <p:cNvPicPr preferRelativeResize="0"/>
          <p:nvPr/>
        </p:nvPicPr>
        <p:blipFill>
          <a:blip r:embed="rId3">
            <a:alphaModFix/>
          </a:blip>
          <a:stretch>
            <a:fillRect/>
          </a:stretch>
        </p:blipFill>
        <p:spPr>
          <a:xfrm>
            <a:off x="9862365" y="3736434"/>
            <a:ext cx="2329633" cy="2627733"/>
          </a:xfrm>
          <a:prstGeom prst="rect">
            <a:avLst/>
          </a:prstGeom>
          <a:noFill/>
          <a:ln>
            <a:noFill/>
          </a:ln>
        </p:spPr>
      </p:pic>
      <p:sp>
        <p:nvSpPr>
          <p:cNvPr id="602" name="Google Shape;602;p65"/>
          <p:cNvSpPr/>
          <p:nvPr/>
        </p:nvSpPr>
        <p:spPr>
          <a:xfrm>
            <a:off x="9514067" y="722600"/>
            <a:ext cx="2329600" cy="2583600"/>
          </a:xfrm>
          <a:prstGeom prst="wedgeRectCallout">
            <a:avLst>
              <a:gd name="adj1" fmla="val -20833"/>
              <a:gd name="adj2" fmla="val 62500"/>
            </a:avLst>
          </a:prstGeom>
          <a:solidFill>
            <a:srgbClr val="FFD96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de" sz="2000">
                <a:solidFill>
                  <a:schemeClr val="dk1"/>
                </a:solidFill>
                <a:latin typeface="Avenir"/>
                <a:ea typeface="Avenir"/>
                <a:cs typeface="Avenir"/>
                <a:sym typeface="Avenir"/>
              </a:rPr>
              <a:t>It looks like you have some questions. How can I help you?</a:t>
            </a:r>
            <a:endParaRPr sz="2000">
              <a:solidFill>
                <a:schemeClr val="dk1"/>
              </a:solidFill>
              <a:latin typeface="Avenir"/>
              <a:ea typeface="Avenir"/>
              <a:cs typeface="Avenir"/>
              <a:sym typeface="Avenir"/>
            </a:endParaRPr>
          </a:p>
          <a:p>
            <a:endParaRPr sz="2000">
              <a:solidFill>
                <a:schemeClr val="dk1"/>
              </a:solidFill>
              <a:latin typeface="Avenir"/>
              <a:ea typeface="Avenir"/>
              <a:cs typeface="Avenir"/>
              <a:sym typeface="Avenir"/>
            </a:endParaRPr>
          </a:p>
          <a:p>
            <a:pPr>
              <a:buClr>
                <a:schemeClr val="dk1"/>
              </a:buClr>
              <a:buSzPts val="1100"/>
            </a:pPr>
            <a:endParaRPr sz="2000">
              <a:solidFill>
                <a:schemeClr val="dk1"/>
              </a:solidFill>
              <a:latin typeface="Avenir"/>
              <a:ea typeface="Avenir"/>
              <a:cs typeface="Avenir"/>
              <a:sym typeface="Avenir"/>
            </a:endParaRPr>
          </a:p>
        </p:txBody>
      </p:sp>
      <p:sp>
        <p:nvSpPr>
          <p:cNvPr id="603" name="Google Shape;603;p65"/>
          <p:cNvSpPr/>
          <p:nvPr/>
        </p:nvSpPr>
        <p:spPr>
          <a:xfrm>
            <a:off x="9722067" y="2594733"/>
            <a:ext cx="755600" cy="29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de" sz="2400">
                <a:latin typeface="Avenir"/>
                <a:ea typeface="Avenir"/>
                <a:cs typeface="Avenir"/>
                <a:sym typeface="Avenir"/>
              </a:rPr>
              <a:t>Yes</a:t>
            </a:r>
            <a:endParaRPr sz="2400">
              <a:latin typeface="Avenir"/>
              <a:ea typeface="Avenir"/>
              <a:cs typeface="Avenir"/>
              <a:sym typeface="Avenir"/>
            </a:endParaRPr>
          </a:p>
        </p:txBody>
      </p:sp>
      <p:sp>
        <p:nvSpPr>
          <p:cNvPr id="604" name="Google Shape;604;p65"/>
          <p:cNvSpPr/>
          <p:nvPr/>
        </p:nvSpPr>
        <p:spPr>
          <a:xfrm>
            <a:off x="10668000" y="2594733"/>
            <a:ext cx="1013600" cy="29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de" sz="2400">
                <a:latin typeface="Avenir"/>
                <a:ea typeface="Avenir"/>
                <a:cs typeface="Avenir"/>
                <a:sym typeface="Avenir"/>
              </a:rPr>
              <a:t>Cancel</a:t>
            </a:r>
            <a:endParaRPr sz="2400">
              <a:latin typeface="Avenir"/>
              <a:ea typeface="Avenir"/>
              <a:cs typeface="Avenir"/>
              <a:sym typeface="Aveni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66"/>
          <p:cNvSpPr txBox="1">
            <a:spLocks noGrp="1"/>
          </p:cNvSpPr>
          <p:nvPr>
            <p:ph type="title"/>
          </p:nvPr>
        </p:nvSpPr>
        <p:spPr>
          <a:xfrm>
            <a:off x="1371600" y="795529"/>
            <a:ext cx="10241280" cy="907148"/>
          </a:xfrm>
          <a:prstGeom prst="rect">
            <a:avLst/>
          </a:prstGeom>
          <a:noFill/>
          <a:ln>
            <a:noFill/>
          </a:ln>
        </p:spPr>
        <p:txBody>
          <a:bodyPr spcFirstLastPara="1" vert="horz" wrap="square" lIns="0" tIns="0" rIns="0" bIns="0" rtlCol="0" anchor="ctr" anchorCtr="0">
            <a:normAutofit/>
          </a:bodyPr>
          <a:lstStyle/>
          <a:p>
            <a:pPr>
              <a:spcBef>
                <a:spcPts val="0"/>
              </a:spcBef>
              <a:buClr>
                <a:srgbClr val="CB7B93"/>
              </a:buClr>
              <a:buSzPts val="2100"/>
            </a:pPr>
            <a:r>
              <a:rPr lang="de"/>
              <a:t>LITERATURE</a:t>
            </a:r>
            <a:endParaRPr/>
          </a:p>
        </p:txBody>
      </p:sp>
      <p:sp>
        <p:nvSpPr>
          <p:cNvPr id="610" name="Google Shape;610;p66"/>
          <p:cNvSpPr txBox="1">
            <a:spLocks noGrp="1"/>
          </p:cNvSpPr>
          <p:nvPr>
            <p:ph type="body" idx="1"/>
          </p:nvPr>
        </p:nvSpPr>
        <p:spPr>
          <a:xfrm>
            <a:off x="1371600" y="1791371"/>
            <a:ext cx="10241280" cy="4280247"/>
          </a:xfrm>
          <a:prstGeom prst="rect">
            <a:avLst/>
          </a:prstGeom>
          <a:noFill/>
          <a:ln>
            <a:noFill/>
          </a:ln>
        </p:spPr>
        <p:txBody>
          <a:bodyPr spcFirstLastPara="1" vert="horz" wrap="square" lIns="0" tIns="0" rIns="0" bIns="0" rtlCol="0" anchor="t" anchorCtr="0">
            <a:normAutofit/>
          </a:bodyPr>
          <a:lstStyle/>
          <a:p>
            <a:pPr marL="237061" indent="-211661">
              <a:spcBef>
                <a:spcPts val="0"/>
              </a:spcBef>
              <a:buClr>
                <a:schemeClr val="dk1"/>
              </a:buClr>
              <a:buSzPts val="1300"/>
            </a:pPr>
            <a:r>
              <a:rPr lang="de" sz="1733"/>
              <a:t>Hidalgo et al., Alvarado, J.,Botella, M., et al.  (2024): HUPA-UCM diabetes dataset. Data in Brief, 55, 110559. </a:t>
            </a:r>
            <a:r>
              <a:rPr lang="de" sz="1733" u="sng">
                <a:solidFill>
                  <a:schemeClr val="hlink"/>
                </a:solidFill>
                <a:hlinkClick r:id="rId3"/>
              </a:rPr>
              <a:t>https://doi.org/10.1016/j.dib.2024.110559</a:t>
            </a:r>
            <a:r>
              <a:rPr lang="de" sz="1733"/>
              <a:t> </a:t>
            </a:r>
            <a:endParaRPr sz="1733"/>
          </a:p>
          <a:p>
            <a:pPr marL="237061" indent="-211661">
              <a:spcBef>
                <a:spcPts val="1067"/>
              </a:spcBef>
              <a:buClr>
                <a:schemeClr val="dk1"/>
              </a:buClr>
              <a:buSzPts val="1300"/>
            </a:pPr>
            <a:r>
              <a:rPr lang="de" sz="1733"/>
              <a:t>Azur, M. J., Stuart, E. A., Frangakis, C., &amp; Leaf, P. J. (2011). </a:t>
            </a:r>
            <a:r>
              <a:rPr lang="de" sz="1733" i="1"/>
              <a:t>Multiple imputation by chained equations: what is it and how does it work?</a:t>
            </a:r>
            <a:r>
              <a:rPr lang="de" sz="1733"/>
              <a:t>. International journal of methods in psychiatric research, </a:t>
            </a:r>
            <a:r>
              <a:rPr lang="de" sz="1733" i="1"/>
              <a:t>20</a:t>
            </a:r>
            <a:r>
              <a:rPr lang="de" sz="1733"/>
              <a:t>(1), 40–49. </a:t>
            </a:r>
            <a:r>
              <a:rPr lang="de" sz="1733" u="sng">
                <a:solidFill>
                  <a:schemeClr val="hlink"/>
                </a:solidFill>
                <a:hlinkClick r:id="rId4"/>
              </a:rPr>
              <a:t>https://doi.org/10.1002/mpr.329</a:t>
            </a:r>
            <a:endParaRPr sz="1733"/>
          </a:p>
          <a:p>
            <a:pPr marL="237061" indent="-203195">
              <a:spcBef>
                <a:spcPts val="1067"/>
              </a:spcBef>
              <a:buSzPts val="1200"/>
            </a:pPr>
            <a:r>
              <a:rPr lang="de" sz="1733"/>
              <a:t>Ansari A. F., Stella L., Turkmen, C, et al.. (2024). </a:t>
            </a:r>
            <a:r>
              <a:rPr lang="de" sz="1733" i="1"/>
              <a:t>Chronos: Learning the Language of Time Series. Transactions on Machine Learning Research. </a:t>
            </a:r>
            <a:r>
              <a:rPr lang="de" sz="1733" u="sng">
                <a:solidFill>
                  <a:schemeClr val="hlink"/>
                </a:solidFill>
                <a:hlinkClick r:id="rId5"/>
              </a:rPr>
              <a:t>https://doi.org/10.48550/arXiv.2403.07815</a:t>
            </a:r>
            <a:r>
              <a:rPr lang="de" sz="1733"/>
              <a:t> </a:t>
            </a:r>
            <a:endParaRPr sz="1733"/>
          </a:p>
          <a:p>
            <a:pPr marL="237061" indent="-220128">
              <a:spcBef>
                <a:spcPts val="1067"/>
              </a:spcBef>
              <a:buSzPts val="1400"/>
            </a:pPr>
            <a:endParaRPr/>
          </a:p>
          <a:p>
            <a:pPr marL="237061" indent="-101597">
              <a:spcBef>
                <a:spcPts val="1067"/>
              </a:spcBef>
              <a:buClr>
                <a:schemeClr val="dk1"/>
              </a:buClr>
              <a:buSzPts val="1500"/>
              <a:buNone/>
            </a:pPr>
            <a:endParaRPr/>
          </a:p>
          <a:p>
            <a:pPr marL="237061" indent="-101597">
              <a:spcBef>
                <a:spcPts val="1067"/>
              </a:spcBef>
              <a:buClr>
                <a:schemeClr val="dk1"/>
              </a:buClr>
              <a:buSzPts val="15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092D-B679-650B-EA1D-CDBBE4691211}"/>
              </a:ext>
            </a:extLst>
          </p:cNvPr>
          <p:cNvSpPr>
            <a:spLocks noGrp="1"/>
          </p:cNvSpPr>
          <p:nvPr>
            <p:ph type="title"/>
          </p:nvPr>
        </p:nvSpPr>
        <p:spPr/>
        <p:txBody>
          <a:bodyPr>
            <a:normAutofit/>
          </a:bodyPr>
          <a:lstStyle/>
          <a:p>
            <a:r>
              <a:rPr lang="en-US" sz="2400" b="1" dirty="0">
                <a:solidFill>
                  <a:srgbClr val="CB7B93"/>
                </a:solidFill>
              </a:rPr>
              <a:t>Type 1 Diabetes Mellitus </a:t>
            </a:r>
            <a:r>
              <a:rPr lang="en-US" sz="2400" dirty="0">
                <a:solidFill>
                  <a:srgbClr val="CB7B93"/>
                </a:solidFill>
              </a:rPr>
              <a:t>(T1DM)</a:t>
            </a:r>
          </a:p>
        </p:txBody>
      </p:sp>
      <p:sp>
        <p:nvSpPr>
          <p:cNvPr id="3" name="Content Placeholder 2">
            <a:extLst>
              <a:ext uri="{FF2B5EF4-FFF2-40B4-BE49-F238E27FC236}">
                <a16:creationId xmlns:a16="http://schemas.microsoft.com/office/drawing/2014/main" id="{3A7C6DBF-5FFF-C311-C4B0-18183B50C005}"/>
              </a:ext>
            </a:extLst>
          </p:cNvPr>
          <p:cNvSpPr>
            <a:spLocks noGrp="1"/>
          </p:cNvSpPr>
          <p:nvPr>
            <p:ph idx="1"/>
          </p:nvPr>
        </p:nvSpPr>
        <p:spPr>
          <a:xfrm>
            <a:off x="1371600" y="1791370"/>
            <a:ext cx="5758543" cy="4280246"/>
          </a:xfrm>
        </p:spPr>
        <p:txBody>
          <a:bodyPr>
            <a:normAutofit fontScale="92500" lnSpcReduction="20000"/>
          </a:bodyPr>
          <a:lstStyle/>
          <a:p>
            <a:r>
              <a:rPr lang="en-US" sz="1800" dirty="0"/>
              <a:t>Autoimmune disease : Immune system destroys the insulin-producing beta cells in the pancreas</a:t>
            </a:r>
          </a:p>
          <a:p>
            <a:r>
              <a:rPr lang="en-US" sz="1800" dirty="0"/>
              <a:t>Without insulin, the body cannot regulate blood glucose levels effectively </a:t>
            </a:r>
          </a:p>
          <a:p>
            <a:r>
              <a:rPr lang="en-US" sz="1800" dirty="0"/>
              <a:t>Therapy:</a:t>
            </a:r>
            <a:endParaRPr lang="en-US" sz="1600" dirty="0"/>
          </a:p>
          <a:p>
            <a:pPr lvl="1"/>
            <a:r>
              <a:rPr lang="en-US" sz="1800" dirty="0"/>
              <a:t>Administering insulin (via injections or pumps): </a:t>
            </a:r>
          </a:p>
          <a:p>
            <a:pPr lvl="2"/>
            <a:r>
              <a:rPr lang="en-US" sz="1600" dirty="0"/>
              <a:t>Basal insulin: </a:t>
            </a:r>
            <a:r>
              <a:rPr lang="en-US" sz="1600" dirty="0" err="1"/>
              <a:t>longterm</a:t>
            </a:r>
            <a:r>
              <a:rPr lang="en-US" sz="1600" dirty="0"/>
              <a:t> basis</a:t>
            </a:r>
          </a:p>
          <a:p>
            <a:pPr lvl="2"/>
            <a:r>
              <a:rPr lang="en-US" sz="1600" dirty="0"/>
              <a:t>Bolus insulin: short term before meals</a:t>
            </a:r>
          </a:p>
          <a:p>
            <a:pPr lvl="1"/>
            <a:r>
              <a:rPr lang="en-US" sz="1800" dirty="0"/>
              <a:t>Monitoring blood glucose levels</a:t>
            </a:r>
          </a:p>
          <a:p>
            <a:pPr lvl="1"/>
            <a:r>
              <a:rPr lang="en-US" sz="1800" dirty="0"/>
              <a:t>Balancing carbohydrate intake, physical activity, and medication</a:t>
            </a:r>
          </a:p>
          <a:p>
            <a:r>
              <a:rPr lang="en-US" sz="1800" dirty="0"/>
              <a:t>Regular monitoring helps prevent complications like heart disease, nerve damage, and kidney problems.</a:t>
            </a:r>
          </a:p>
        </p:txBody>
      </p:sp>
      <p:grpSp>
        <p:nvGrpSpPr>
          <p:cNvPr id="14" name="Group 13">
            <a:extLst>
              <a:ext uri="{FF2B5EF4-FFF2-40B4-BE49-F238E27FC236}">
                <a16:creationId xmlns:a16="http://schemas.microsoft.com/office/drawing/2014/main" id="{ED4C6C1C-C106-681A-24C9-F73CABE05F3F}"/>
              </a:ext>
            </a:extLst>
          </p:cNvPr>
          <p:cNvGrpSpPr/>
          <p:nvPr/>
        </p:nvGrpSpPr>
        <p:grpSpPr>
          <a:xfrm>
            <a:off x="10458606" y="307023"/>
            <a:ext cx="1408743" cy="1395653"/>
            <a:chOff x="9863452" y="394175"/>
            <a:chExt cx="860840" cy="862140"/>
          </a:xfrm>
        </p:grpSpPr>
        <p:sp>
          <p:nvSpPr>
            <p:cNvPr id="9" name="Block Arc 8">
              <a:extLst>
                <a:ext uri="{FF2B5EF4-FFF2-40B4-BE49-F238E27FC236}">
                  <a16:creationId xmlns:a16="http://schemas.microsoft.com/office/drawing/2014/main" id="{C80D39B5-05E3-1BA3-8981-21E19352BF76}"/>
                </a:ext>
              </a:extLst>
            </p:cNvPr>
            <p:cNvSpPr/>
            <p:nvPr/>
          </p:nvSpPr>
          <p:spPr>
            <a:xfrm>
              <a:off x="9866790" y="394175"/>
              <a:ext cx="847493" cy="854927"/>
            </a:xfrm>
            <a:prstGeom prst="blockArc">
              <a:avLst>
                <a:gd name="adj1" fmla="val 13820055"/>
                <a:gd name="adj2" fmla="val 18814507"/>
                <a:gd name="adj3" fmla="val 15258"/>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sz="900" b="1" dirty="0">
                  <a:solidFill>
                    <a:schemeClr val="bg2">
                      <a:lumMod val="25000"/>
                    </a:schemeClr>
                  </a:solidFill>
                </a:rPr>
                <a:t>70-120</a:t>
              </a:r>
            </a:p>
          </p:txBody>
        </p:sp>
        <p:sp>
          <p:nvSpPr>
            <p:cNvPr id="11" name="Block Arc 10">
              <a:extLst>
                <a:ext uri="{FF2B5EF4-FFF2-40B4-BE49-F238E27FC236}">
                  <a16:creationId xmlns:a16="http://schemas.microsoft.com/office/drawing/2014/main" id="{9230A6D0-0DE6-1824-568A-6C77EB99B4A4}"/>
                </a:ext>
              </a:extLst>
            </p:cNvPr>
            <p:cNvSpPr/>
            <p:nvPr/>
          </p:nvSpPr>
          <p:spPr>
            <a:xfrm>
              <a:off x="9863452" y="399450"/>
              <a:ext cx="847493" cy="854927"/>
            </a:xfrm>
            <a:prstGeom prst="blockArc">
              <a:avLst>
                <a:gd name="adj1" fmla="val 10800000"/>
                <a:gd name="adj2" fmla="val 13808799"/>
                <a:gd name="adj3" fmla="val 15257"/>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sz="1050" b="1" dirty="0">
                  <a:solidFill>
                    <a:schemeClr val="tx1"/>
                  </a:solidFill>
                </a:rPr>
                <a:t>&lt;70</a:t>
              </a:r>
            </a:p>
          </p:txBody>
        </p:sp>
        <p:sp>
          <p:nvSpPr>
            <p:cNvPr id="12" name="Block Arc 11">
              <a:extLst>
                <a:ext uri="{FF2B5EF4-FFF2-40B4-BE49-F238E27FC236}">
                  <a16:creationId xmlns:a16="http://schemas.microsoft.com/office/drawing/2014/main" id="{CA5F72DE-EDF8-B91B-00CA-24EE15196B6D}"/>
                </a:ext>
              </a:extLst>
            </p:cNvPr>
            <p:cNvSpPr/>
            <p:nvPr/>
          </p:nvSpPr>
          <p:spPr>
            <a:xfrm>
              <a:off x="9876799" y="401388"/>
              <a:ext cx="847493" cy="854927"/>
            </a:xfrm>
            <a:prstGeom prst="blockArc">
              <a:avLst>
                <a:gd name="adj1" fmla="val 18780810"/>
                <a:gd name="adj2" fmla="val 21596155"/>
                <a:gd name="adj3" fmla="val 15959"/>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wrap="none" rtlCol="0" anchor="ctr">
              <a:normAutofit/>
            </a:bodyPr>
            <a:lstStyle/>
            <a:p>
              <a:pPr algn="ctr"/>
              <a:r>
                <a:rPr lang="en-US" sz="900" b="1" dirty="0">
                  <a:solidFill>
                    <a:schemeClr val="tx1"/>
                  </a:solidFill>
                </a:rPr>
                <a:t>&gt;180</a:t>
              </a:r>
            </a:p>
          </p:txBody>
        </p:sp>
        <p:sp>
          <p:nvSpPr>
            <p:cNvPr id="13" name="Up Arrow 12">
              <a:extLst>
                <a:ext uri="{FF2B5EF4-FFF2-40B4-BE49-F238E27FC236}">
                  <a16:creationId xmlns:a16="http://schemas.microsoft.com/office/drawing/2014/main" id="{33AC76C8-5A55-BE95-206B-DE245C4FAF7D}"/>
                </a:ext>
              </a:extLst>
            </p:cNvPr>
            <p:cNvSpPr/>
            <p:nvPr/>
          </p:nvSpPr>
          <p:spPr>
            <a:xfrm rot="2999247">
              <a:off x="10366739" y="591375"/>
              <a:ext cx="59505" cy="261075"/>
            </a:xfrm>
            <a:prstGeom prst="up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0596DEDB-306C-4247-3811-D313B0EB7761}"/>
              </a:ext>
            </a:extLst>
          </p:cNvPr>
          <p:cNvPicPr>
            <a:picLocks noChangeAspect="1"/>
          </p:cNvPicPr>
          <p:nvPr/>
        </p:nvPicPr>
        <p:blipFill rotWithShape="1">
          <a:blip r:embed="rId2"/>
          <a:srcRect t="6915" r="6374" b="3697"/>
          <a:stretch/>
        </p:blipFill>
        <p:spPr>
          <a:xfrm>
            <a:off x="6999767" y="1868699"/>
            <a:ext cx="5066020" cy="3555002"/>
          </a:xfrm>
          <a:prstGeom prst="roundRect">
            <a:avLst>
              <a:gd name="adj" fmla="val 380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86504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6B6D26A5-C87E-25CC-F2E4-003E8D53B1FA}"/>
              </a:ext>
            </a:extLst>
          </p:cNvPr>
          <p:cNvPicPr>
            <a:picLocks noChangeAspect="1" noChangeArrowheads="1"/>
          </p:cNvPicPr>
          <p:nvPr/>
        </p:nvPicPr>
        <p:blipFill>
          <a:blip r:embed="rId2"/>
          <a:srcRect/>
          <a:stretch/>
        </p:blipFill>
        <p:spPr bwMode="auto">
          <a:xfrm>
            <a:off x="983753" y="45324"/>
            <a:ext cx="9114149" cy="606583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696F105-8D78-0C64-1AC7-B328F2EE28F3}"/>
              </a:ext>
            </a:extLst>
          </p:cNvPr>
          <p:cNvSpPr>
            <a:spLocks noGrp="1"/>
          </p:cNvSpPr>
          <p:nvPr>
            <p:ph idx="1"/>
          </p:nvPr>
        </p:nvSpPr>
        <p:spPr>
          <a:xfrm>
            <a:off x="4226119" y="4730814"/>
            <a:ext cx="5871783" cy="1380346"/>
          </a:xfrm>
        </p:spPr>
        <p:txBody>
          <a:bodyPr>
            <a:normAutofit/>
          </a:bodyPr>
          <a:lstStyle/>
          <a:p>
            <a:r>
              <a:rPr lang="en-US" sz="1800" dirty="0"/>
              <a:t>25 subject, multiple days each (&gt;7d)</a:t>
            </a:r>
          </a:p>
          <a:p>
            <a:r>
              <a:rPr lang="en-US" sz="1800" dirty="0"/>
              <a:t>Preprocessed 5-min data for glucose, insulin doses, carb intake &amp; metabolic markers</a:t>
            </a:r>
          </a:p>
        </p:txBody>
      </p:sp>
      <p:sp>
        <p:nvSpPr>
          <p:cNvPr id="6" name="Title 5">
            <a:extLst>
              <a:ext uri="{FF2B5EF4-FFF2-40B4-BE49-F238E27FC236}">
                <a16:creationId xmlns:a16="http://schemas.microsoft.com/office/drawing/2014/main" id="{913E6BD1-1E43-128C-DAC7-63D851DC1829}"/>
              </a:ext>
            </a:extLst>
          </p:cNvPr>
          <p:cNvSpPr>
            <a:spLocks noGrp="1"/>
          </p:cNvSpPr>
          <p:nvPr>
            <p:ph type="title"/>
          </p:nvPr>
        </p:nvSpPr>
        <p:spPr>
          <a:xfrm>
            <a:off x="4524956" y="4189911"/>
            <a:ext cx="6589358" cy="501359"/>
          </a:xfrm>
        </p:spPr>
        <p:txBody>
          <a:bodyPr>
            <a:normAutofit/>
          </a:bodyPr>
          <a:lstStyle/>
          <a:p>
            <a:r>
              <a:rPr lang="en-US" sz="2400" dirty="0">
                <a:solidFill>
                  <a:srgbClr val="CB7B93"/>
                </a:solidFill>
              </a:rPr>
              <a:t>HUPA-UCM Diabetes Dataset</a:t>
            </a:r>
            <a:endParaRPr lang="en-US" sz="2400" dirty="0"/>
          </a:p>
        </p:txBody>
      </p:sp>
    </p:spTree>
    <p:extLst>
      <p:ext uri="{BB962C8B-B14F-4D97-AF65-F5344CB8AC3E}">
        <p14:creationId xmlns:p14="http://schemas.microsoft.com/office/powerpoint/2010/main" val="3369227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57A3A-EAFA-966F-36D0-424B176313E7}"/>
              </a:ext>
            </a:extLst>
          </p:cNvPr>
          <p:cNvSpPr>
            <a:spLocks noGrp="1"/>
          </p:cNvSpPr>
          <p:nvPr>
            <p:ph type="title"/>
          </p:nvPr>
        </p:nvSpPr>
        <p:spPr>
          <a:xfrm>
            <a:off x="883499" y="650939"/>
            <a:ext cx="10241280" cy="907148"/>
          </a:xfrm>
        </p:spPr>
        <p:txBody>
          <a:bodyPr/>
          <a:lstStyle/>
          <a:p>
            <a:r>
              <a:rPr lang="en-US" dirty="0">
                <a:solidFill>
                  <a:srgbClr val="CB7B93"/>
                </a:solidFill>
              </a:rPr>
              <a:t>Exploratory data analysis</a:t>
            </a:r>
          </a:p>
        </p:txBody>
      </p:sp>
      <p:sp>
        <p:nvSpPr>
          <p:cNvPr id="3" name="Content Placeholder 2">
            <a:extLst>
              <a:ext uri="{FF2B5EF4-FFF2-40B4-BE49-F238E27FC236}">
                <a16:creationId xmlns:a16="http://schemas.microsoft.com/office/drawing/2014/main" id="{C3A0FCF6-A643-C3B2-A312-E2EC2C7B46F5}"/>
              </a:ext>
            </a:extLst>
          </p:cNvPr>
          <p:cNvSpPr>
            <a:spLocks noGrp="1"/>
          </p:cNvSpPr>
          <p:nvPr>
            <p:ph idx="1"/>
          </p:nvPr>
        </p:nvSpPr>
        <p:spPr>
          <a:xfrm>
            <a:off x="3200401" y="1778401"/>
            <a:ext cx="8108100" cy="1867027"/>
          </a:xfrm>
        </p:spPr>
        <p:txBody>
          <a:bodyPr/>
          <a:lstStyle/>
          <a:p>
            <a:r>
              <a:rPr lang="en-US" dirty="0"/>
              <a:t>Vastly imbalanced data between subjects!</a:t>
            </a:r>
          </a:p>
          <a:p>
            <a:pPr lvl="1"/>
            <a:r>
              <a:rPr lang="en-US" dirty="0"/>
              <a:t>&gt; 50% of the dataset is just one subject: P27</a:t>
            </a:r>
          </a:p>
          <a:p>
            <a:pPr lvl="1"/>
            <a:r>
              <a:rPr lang="en-US" dirty="0"/>
              <a:t>~75% is from P26, P27 or P28</a:t>
            </a:r>
          </a:p>
          <a:p>
            <a:pPr lvl="1"/>
            <a:r>
              <a:rPr lang="en-US" dirty="0"/>
              <a:t>All other just contribute ~1% each</a:t>
            </a:r>
          </a:p>
          <a:p>
            <a:pPr marL="457200" lvl="1" indent="0">
              <a:buNone/>
            </a:pPr>
            <a:endParaRPr lang="en-US" dirty="0"/>
          </a:p>
        </p:txBody>
      </p:sp>
      <p:pic>
        <p:nvPicPr>
          <p:cNvPr id="4" name="Picture 3">
            <a:extLst>
              <a:ext uri="{FF2B5EF4-FFF2-40B4-BE49-F238E27FC236}">
                <a16:creationId xmlns:a16="http://schemas.microsoft.com/office/drawing/2014/main" id="{909823DA-7DA5-22C8-2DE3-FBAFFF6C58CE}"/>
              </a:ext>
            </a:extLst>
          </p:cNvPr>
          <p:cNvPicPr>
            <a:picLocks noChangeAspect="1"/>
          </p:cNvPicPr>
          <p:nvPr/>
        </p:nvPicPr>
        <p:blipFill>
          <a:blip r:embed="rId3"/>
          <a:srcRect t="803" b="704"/>
          <a:stretch/>
        </p:blipFill>
        <p:spPr>
          <a:xfrm>
            <a:off x="883500" y="1558087"/>
            <a:ext cx="1942453" cy="4601941"/>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D85307EA-A850-84BF-5775-6954B8A93CCC}"/>
              </a:ext>
            </a:extLst>
          </p:cNvPr>
          <p:cNvPicPr>
            <a:picLocks noChangeAspect="1"/>
          </p:cNvPicPr>
          <p:nvPr/>
        </p:nvPicPr>
        <p:blipFill>
          <a:blip r:embed="rId4"/>
          <a:stretch>
            <a:fillRect/>
          </a:stretch>
        </p:blipFill>
        <p:spPr>
          <a:xfrm>
            <a:off x="8773774" y="3753004"/>
            <a:ext cx="3273552" cy="2407024"/>
          </a:xfrm>
          <a:prstGeom prst="rect">
            <a:avLst/>
          </a:prstGeom>
          <a:ln>
            <a:noFill/>
          </a:ln>
          <a:effectLst>
            <a:outerShdw blurRad="190500" algn="tl" rotWithShape="0">
              <a:srgbClr val="000000">
                <a:alpha val="70000"/>
              </a:srgbClr>
            </a:outerShdw>
          </a:effectLst>
        </p:spPr>
      </p:pic>
      <p:sp>
        <p:nvSpPr>
          <p:cNvPr id="17" name="TextBox 16">
            <a:extLst>
              <a:ext uri="{FF2B5EF4-FFF2-40B4-BE49-F238E27FC236}">
                <a16:creationId xmlns:a16="http://schemas.microsoft.com/office/drawing/2014/main" id="{B766834C-2041-87FF-7340-B3EECE9C65FC}"/>
              </a:ext>
            </a:extLst>
          </p:cNvPr>
          <p:cNvSpPr txBox="1"/>
          <p:nvPr/>
        </p:nvSpPr>
        <p:spPr>
          <a:xfrm>
            <a:off x="3200401" y="3931493"/>
            <a:ext cx="5325034" cy="2359428"/>
          </a:xfrm>
          <a:prstGeom prst="rect">
            <a:avLst/>
          </a:prstGeom>
          <a:noFill/>
        </p:spPr>
        <p:txBody>
          <a:bodyPr wrap="square" rtlCol="0">
            <a:spAutoFit/>
          </a:bodyPr>
          <a:lstStyle/>
          <a:p>
            <a:pPr marL="285750" indent="-285750">
              <a:lnSpc>
                <a:spcPct val="120000"/>
              </a:lnSpc>
              <a:spcBef>
                <a:spcPts val="600"/>
              </a:spcBef>
              <a:buFont typeface="Arial" panose="020B0604020202020204" pitchFamily="34" charset="0"/>
              <a:buChar char="•"/>
            </a:pPr>
            <a:r>
              <a:rPr lang="en-US" sz="2000" dirty="0"/>
              <a:t>Data quality is mixed 😕</a:t>
            </a:r>
          </a:p>
          <a:p>
            <a:pPr marL="742950" lvl="1" indent="-285750">
              <a:lnSpc>
                <a:spcPct val="120000"/>
              </a:lnSpc>
              <a:spcBef>
                <a:spcPts val="600"/>
              </a:spcBef>
              <a:buFont typeface="Arial" panose="020B0604020202020204" pitchFamily="34" charset="0"/>
              <a:buChar char="•"/>
            </a:pPr>
            <a:r>
              <a:rPr lang="en-US" sz="2000" dirty="0"/>
              <a:t>Missing data:</a:t>
            </a:r>
            <a:br>
              <a:rPr lang="en-US" sz="2000" dirty="0"/>
            </a:br>
            <a:r>
              <a:rPr lang="en-US" dirty="0"/>
              <a:t>e.g. P15 has no tracking of </a:t>
            </a:r>
            <a:r>
              <a:rPr lang="en-US" dirty="0" err="1"/>
              <a:t>carb_input</a:t>
            </a:r>
            <a:r>
              <a:rPr lang="en-US" dirty="0"/>
              <a:t> nor </a:t>
            </a:r>
            <a:r>
              <a:rPr lang="en-US" dirty="0" err="1"/>
              <a:t>bolus_insulin</a:t>
            </a:r>
            <a:endParaRPr lang="en-US" sz="2000" dirty="0"/>
          </a:p>
          <a:p>
            <a:pPr marL="742950" lvl="1" indent="-285750">
              <a:lnSpc>
                <a:spcPct val="120000"/>
              </a:lnSpc>
              <a:spcBef>
                <a:spcPts val="600"/>
              </a:spcBef>
              <a:buFont typeface="Arial" panose="020B0604020202020204" pitchFamily="34" charset="0"/>
              <a:buChar char="•"/>
            </a:pPr>
            <a:r>
              <a:rPr lang="en-US" sz="2000" dirty="0" err="1"/>
              <a:t>Carb_input</a:t>
            </a:r>
            <a:r>
              <a:rPr lang="en-US" sz="2000" dirty="0"/>
              <a:t> has different scales between subjects (µ = 8 vs. µ=281)</a:t>
            </a:r>
          </a:p>
        </p:txBody>
      </p:sp>
    </p:spTree>
    <p:extLst>
      <p:ext uri="{BB962C8B-B14F-4D97-AF65-F5344CB8AC3E}">
        <p14:creationId xmlns:p14="http://schemas.microsoft.com/office/powerpoint/2010/main" val="459413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B08AB-6FF9-3555-7507-E2BD8A30E976}"/>
              </a:ext>
            </a:extLst>
          </p:cNvPr>
          <p:cNvSpPr>
            <a:spLocks noGrp="1"/>
          </p:cNvSpPr>
          <p:nvPr>
            <p:ph type="title"/>
          </p:nvPr>
        </p:nvSpPr>
        <p:spPr>
          <a:xfrm>
            <a:off x="595424" y="795528"/>
            <a:ext cx="4635482" cy="907148"/>
          </a:xfrm>
        </p:spPr>
        <p:txBody>
          <a:bodyPr>
            <a:normAutofit/>
          </a:bodyPr>
          <a:lstStyle/>
          <a:p>
            <a:r>
              <a:rPr lang="en-US" dirty="0"/>
              <a:t>Target: Glucose</a:t>
            </a:r>
          </a:p>
        </p:txBody>
      </p:sp>
      <p:sp>
        <p:nvSpPr>
          <p:cNvPr id="3" name="Content Placeholder 2">
            <a:extLst>
              <a:ext uri="{FF2B5EF4-FFF2-40B4-BE49-F238E27FC236}">
                <a16:creationId xmlns:a16="http://schemas.microsoft.com/office/drawing/2014/main" id="{C37E7CFD-1F22-3D68-C57F-C6071096D4B8}"/>
              </a:ext>
            </a:extLst>
          </p:cNvPr>
          <p:cNvSpPr>
            <a:spLocks noGrp="1"/>
          </p:cNvSpPr>
          <p:nvPr>
            <p:ph idx="1"/>
          </p:nvPr>
        </p:nvSpPr>
        <p:spPr>
          <a:xfrm>
            <a:off x="595422" y="1791370"/>
            <a:ext cx="4635483" cy="4280246"/>
          </a:xfrm>
        </p:spPr>
        <p:txBody>
          <a:bodyPr>
            <a:normAutofit/>
          </a:bodyPr>
          <a:lstStyle/>
          <a:p>
            <a:r>
              <a:rPr lang="en-US" sz="2400" dirty="0"/>
              <a:t>Severe cases of hypoglycemia and hyperglycemia present</a:t>
            </a:r>
          </a:p>
          <a:p>
            <a:r>
              <a:rPr lang="en-US" sz="2400" dirty="0"/>
              <a:t>Missing data was linearly interpolated</a:t>
            </a:r>
          </a:p>
          <a:p>
            <a:r>
              <a:rPr lang="en-US" sz="2400" dirty="0"/>
              <a:t>Big interindividual differences in therapeutic success</a:t>
            </a:r>
          </a:p>
          <a:p>
            <a:endParaRPr lang="en-US" sz="2400" dirty="0"/>
          </a:p>
          <a:p>
            <a:endParaRPr lang="en-US" sz="2400" dirty="0"/>
          </a:p>
        </p:txBody>
      </p:sp>
      <p:pic>
        <p:nvPicPr>
          <p:cNvPr id="2052" name="Picture 4">
            <a:extLst>
              <a:ext uri="{FF2B5EF4-FFF2-40B4-BE49-F238E27FC236}">
                <a16:creationId xmlns:a16="http://schemas.microsoft.com/office/drawing/2014/main" id="{56A99FF4-7E3D-8EC8-4495-FB3342907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0448" y="3013023"/>
            <a:ext cx="6817805" cy="33627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6D1BD59-F8CF-EA1A-740E-4815E1EE8301}"/>
              </a:ext>
            </a:extLst>
          </p:cNvPr>
          <p:cNvPicPr>
            <a:picLocks noChangeAspect="1"/>
          </p:cNvPicPr>
          <p:nvPr/>
        </p:nvPicPr>
        <p:blipFill>
          <a:blip r:embed="rId3"/>
          <a:stretch>
            <a:fillRect/>
          </a:stretch>
        </p:blipFill>
        <p:spPr>
          <a:xfrm>
            <a:off x="5502864" y="588860"/>
            <a:ext cx="6682892" cy="2227631"/>
          </a:xfrm>
          <a:prstGeom prst="rect">
            <a:avLst/>
          </a:prstGeom>
        </p:spPr>
      </p:pic>
      <p:sp>
        <p:nvSpPr>
          <p:cNvPr id="5" name="TextBox 4">
            <a:extLst>
              <a:ext uri="{FF2B5EF4-FFF2-40B4-BE49-F238E27FC236}">
                <a16:creationId xmlns:a16="http://schemas.microsoft.com/office/drawing/2014/main" id="{5C55E631-82DB-62AF-88D1-7FAB1D242F1E}"/>
              </a:ext>
            </a:extLst>
          </p:cNvPr>
          <p:cNvSpPr txBox="1"/>
          <p:nvPr/>
        </p:nvSpPr>
        <p:spPr>
          <a:xfrm>
            <a:off x="8041534" y="392328"/>
            <a:ext cx="1605552" cy="276999"/>
          </a:xfrm>
          <a:prstGeom prst="rect">
            <a:avLst/>
          </a:prstGeom>
          <a:noFill/>
        </p:spPr>
        <p:txBody>
          <a:bodyPr wrap="square" rtlCol="0">
            <a:spAutoFit/>
          </a:bodyPr>
          <a:lstStyle/>
          <a:p>
            <a:r>
              <a:rPr lang="en-US" sz="1200" dirty="0"/>
              <a:t>Glucose levels P04</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4E7D47A-8A29-7075-68D5-31509F386E38}"/>
                  </a:ext>
                </a:extLst>
              </p14:cNvPr>
              <p14:cNvContentPartPr/>
              <p14:nvPr/>
            </p14:nvContentPartPr>
            <p14:xfrm>
              <a:off x="11203663" y="1231971"/>
              <a:ext cx="339120" cy="218160"/>
            </p14:xfrm>
          </p:contentPart>
        </mc:Choice>
        <mc:Fallback xmlns="">
          <p:pic>
            <p:nvPicPr>
              <p:cNvPr id="6" name="Ink 5">
                <a:extLst>
                  <a:ext uri="{FF2B5EF4-FFF2-40B4-BE49-F238E27FC236}">
                    <a16:creationId xmlns:a16="http://schemas.microsoft.com/office/drawing/2014/main" id="{54E7D47A-8A29-7075-68D5-31509F386E38}"/>
                  </a:ext>
                </a:extLst>
              </p:cNvPr>
              <p:cNvPicPr/>
              <p:nvPr/>
            </p:nvPicPr>
            <p:blipFill>
              <a:blip r:embed="rId5"/>
              <a:stretch>
                <a:fillRect/>
              </a:stretch>
            </p:blipFill>
            <p:spPr>
              <a:xfrm>
                <a:off x="11149663" y="1123971"/>
                <a:ext cx="44676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5F69D4C-8697-1144-65A4-727FF08FFAEE}"/>
                  </a:ext>
                </a:extLst>
              </p14:cNvPr>
              <p14:cNvContentPartPr/>
              <p14:nvPr/>
            </p14:nvContentPartPr>
            <p14:xfrm>
              <a:off x="10831423" y="1652811"/>
              <a:ext cx="105480" cy="139320"/>
            </p14:xfrm>
          </p:contentPart>
        </mc:Choice>
        <mc:Fallback xmlns="">
          <p:pic>
            <p:nvPicPr>
              <p:cNvPr id="7" name="Ink 6">
                <a:extLst>
                  <a:ext uri="{FF2B5EF4-FFF2-40B4-BE49-F238E27FC236}">
                    <a16:creationId xmlns:a16="http://schemas.microsoft.com/office/drawing/2014/main" id="{05F69D4C-8697-1144-65A4-727FF08FFAEE}"/>
                  </a:ext>
                </a:extLst>
              </p:cNvPr>
              <p:cNvPicPr/>
              <p:nvPr/>
            </p:nvPicPr>
            <p:blipFill>
              <a:blip r:embed="rId7"/>
              <a:stretch>
                <a:fillRect/>
              </a:stretch>
            </p:blipFill>
            <p:spPr>
              <a:xfrm>
                <a:off x="10777783" y="1545171"/>
                <a:ext cx="213120" cy="354960"/>
              </a:xfrm>
              <a:prstGeom prst="rect">
                <a:avLst/>
              </a:prstGeom>
            </p:spPr>
          </p:pic>
        </mc:Fallback>
      </mc:AlternateContent>
    </p:spTree>
    <p:extLst>
      <p:ext uri="{BB962C8B-B14F-4D97-AF65-F5344CB8AC3E}">
        <p14:creationId xmlns:p14="http://schemas.microsoft.com/office/powerpoint/2010/main" val="3703954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6DA8D-0AE7-1F31-72CA-F07D5B15DA99}"/>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00FD3DEE-6AC4-8002-10BF-5287A99198E9}"/>
              </a:ext>
            </a:extLst>
          </p:cNvPr>
          <p:cNvPicPr>
            <a:picLocks noChangeAspect="1"/>
          </p:cNvPicPr>
          <p:nvPr/>
        </p:nvPicPr>
        <p:blipFill>
          <a:blip r:embed="rId3"/>
          <a:stretch>
            <a:fillRect/>
          </a:stretch>
        </p:blipFill>
        <p:spPr>
          <a:xfrm>
            <a:off x="6114046" y="4331561"/>
            <a:ext cx="6010735" cy="2022369"/>
          </a:xfrm>
          <a:prstGeom prst="rect">
            <a:avLst/>
          </a:prstGeom>
        </p:spPr>
      </p:pic>
      <p:sp>
        <p:nvSpPr>
          <p:cNvPr id="2" name="Title 1">
            <a:extLst>
              <a:ext uri="{FF2B5EF4-FFF2-40B4-BE49-F238E27FC236}">
                <a16:creationId xmlns:a16="http://schemas.microsoft.com/office/drawing/2014/main" id="{7DD09B9A-96C1-17D7-A554-BD1F3D319590}"/>
              </a:ext>
            </a:extLst>
          </p:cNvPr>
          <p:cNvSpPr>
            <a:spLocks noGrp="1"/>
          </p:cNvSpPr>
          <p:nvPr>
            <p:ph type="title"/>
          </p:nvPr>
        </p:nvSpPr>
        <p:spPr>
          <a:xfrm>
            <a:off x="489528" y="795528"/>
            <a:ext cx="5051684" cy="907148"/>
          </a:xfrm>
        </p:spPr>
        <p:txBody>
          <a:bodyPr>
            <a:normAutofit/>
          </a:bodyPr>
          <a:lstStyle/>
          <a:p>
            <a:r>
              <a:rPr lang="en-US" dirty="0"/>
              <a:t>Problems found</a:t>
            </a:r>
          </a:p>
        </p:txBody>
      </p:sp>
      <p:sp>
        <p:nvSpPr>
          <p:cNvPr id="3" name="Content Placeholder 2">
            <a:extLst>
              <a:ext uri="{FF2B5EF4-FFF2-40B4-BE49-F238E27FC236}">
                <a16:creationId xmlns:a16="http://schemas.microsoft.com/office/drawing/2014/main" id="{3AD4C8BC-B4BA-EF6F-3D78-72C875C5C23E}"/>
              </a:ext>
            </a:extLst>
          </p:cNvPr>
          <p:cNvSpPr>
            <a:spLocks noGrp="1"/>
          </p:cNvSpPr>
          <p:nvPr>
            <p:ph idx="1"/>
          </p:nvPr>
        </p:nvSpPr>
        <p:spPr>
          <a:xfrm>
            <a:off x="489526" y="1791370"/>
            <a:ext cx="5582293" cy="4280246"/>
          </a:xfrm>
        </p:spPr>
        <p:txBody>
          <a:bodyPr>
            <a:normAutofit/>
          </a:bodyPr>
          <a:lstStyle/>
          <a:p>
            <a:r>
              <a:rPr lang="en-US" sz="2400" dirty="0"/>
              <a:t>2 subjects (P09 &amp; P10) have extremely low measurement frequency </a:t>
            </a:r>
          </a:p>
          <a:p>
            <a:pPr lvl="1">
              <a:buFont typeface="Wingdings" pitchFamily="2" charset="2"/>
              <a:buChar char="à"/>
            </a:pPr>
            <a:r>
              <a:rPr lang="en-US" sz="2400" dirty="0">
                <a:sym typeface="Wingdings" pitchFamily="2" charset="2"/>
              </a:rPr>
              <a:t> Bad quality!</a:t>
            </a:r>
          </a:p>
          <a:p>
            <a:pPr marL="457200" lvl="1" indent="0">
              <a:buNone/>
            </a:pPr>
            <a:r>
              <a:rPr lang="en-US" sz="2400" dirty="0">
                <a:sym typeface="Wingdings" pitchFamily="2" charset="2"/>
              </a:rPr>
              <a:t> Delete from dataset</a:t>
            </a:r>
          </a:p>
          <a:p>
            <a:r>
              <a:rPr lang="en-US" sz="2400" dirty="0">
                <a:sym typeface="Wingdings" pitchFamily="2" charset="2"/>
              </a:rPr>
              <a:t>Subject P01 has weird ripple effect </a:t>
            </a:r>
          </a:p>
          <a:p>
            <a:pPr lvl="1">
              <a:buFont typeface="Wingdings" pitchFamily="2" charset="2"/>
              <a:buChar char="à"/>
            </a:pPr>
            <a:r>
              <a:rPr lang="en-US" sz="2400" dirty="0">
                <a:sym typeface="Wingdings" pitchFamily="2" charset="2"/>
              </a:rPr>
              <a:t> interpolation artifact?</a:t>
            </a:r>
          </a:p>
          <a:p>
            <a:pPr marL="457200" lvl="1" indent="0">
              <a:buNone/>
            </a:pPr>
            <a:r>
              <a:rPr lang="en-US" sz="2400" dirty="0">
                <a:sym typeface="Wingdings" pitchFamily="2" charset="2"/>
              </a:rPr>
              <a:t> MA-smoothed</a:t>
            </a:r>
            <a:endParaRPr lang="en-US" sz="2400" dirty="0"/>
          </a:p>
        </p:txBody>
      </p:sp>
      <p:grpSp>
        <p:nvGrpSpPr>
          <p:cNvPr id="10" name="Group 9">
            <a:extLst>
              <a:ext uri="{FF2B5EF4-FFF2-40B4-BE49-F238E27FC236}">
                <a16:creationId xmlns:a16="http://schemas.microsoft.com/office/drawing/2014/main" id="{C523DC51-0C61-5ECA-EBC7-F48549D6AFF4}"/>
              </a:ext>
            </a:extLst>
          </p:cNvPr>
          <p:cNvGrpSpPr/>
          <p:nvPr/>
        </p:nvGrpSpPr>
        <p:grpSpPr>
          <a:xfrm>
            <a:off x="6096000" y="86000"/>
            <a:ext cx="6096000" cy="2098543"/>
            <a:chOff x="5639376" y="587447"/>
            <a:chExt cx="6552624" cy="2255736"/>
          </a:xfrm>
        </p:grpSpPr>
        <p:pic>
          <p:nvPicPr>
            <p:cNvPr id="9" name="Picture 8">
              <a:extLst>
                <a:ext uri="{FF2B5EF4-FFF2-40B4-BE49-F238E27FC236}">
                  <a16:creationId xmlns:a16="http://schemas.microsoft.com/office/drawing/2014/main" id="{9CF64859-7A4F-E765-E5AD-8D2810CFD16F}"/>
                </a:ext>
              </a:extLst>
            </p:cNvPr>
            <p:cNvPicPr>
              <a:picLocks noChangeAspect="1"/>
            </p:cNvPicPr>
            <p:nvPr/>
          </p:nvPicPr>
          <p:blipFill>
            <a:blip r:embed="rId4"/>
            <a:stretch>
              <a:fillRect/>
            </a:stretch>
          </p:blipFill>
          <p:spPr>
            <a:xfrm>
              <a:off x="5639376" y="669327"/>
              <a:ext cx="6552624" cy="2173856"/>
            </a:xfrm>
            <a:prstGeom prst="rect">
              <a:avLst/>
            </a:prstGeom>
          </p:spPr>
        </p:pic>
        <p:sp>
          <p:nvSpPr>
            <p:cNvPr id="5" name="TextBox 4">
              <a:extLst>
                <a:ext uri="{FF2B5EF4-FFF2-40B4-BE49-F238E27FC236}">
                  <a16:creationId xmlns:a16="http://schemas.microsoft.com/office/drawing/2014/main" id="{48EEEF70-E339-3779-BEBB-FBF6C533F0E6}"/>
                </a:ext>
              </a:extLst>
            </p:cNvPr>
            <p:cNvSpPr txBox="1"/>
            <p:nvPr/>
          </p:nvSpPr>
          <p:spPr>
            <a:xfrm>
              <a:off x="8176004" y="587447"/>
              <a:ext cx="1605552" cy="276999"/>
            </a:xfrm>
            <a:prstGeom prst="rect">
              <a:avLst/>
            </a:prstGeom>
            <a:noFill/>
          </p:spPr>
          <p:txBody>
            <a:bodyPr wrap="square" rtlCol="0">
              <a:spAutoFit/>
            </a:bodyPr>
            <a:lstStyle/>
            <a:p>
              <a:r>
                <a:rPr lang="en-US" sz="1200" dirty="0"/>
                <a:t>Glucose levels P09</a:t>
              </a:r>
            </a:p>
          </p:txBody>
        </p:sp>
      </p:grpSp>
      <p:grpSp>
        <p:nvGrpSpPr>
          <p:cNvPr id="15" name="Group 14">
            <a:extLst>
              <a:ext uri="{FF2B5EF4-FFF2-40B4-BE49-F238E27FC236}">
                <a16:creationId xmlns:a16="http://schemas.microsoft.com/office/drawing/2014/main" id="{91A512E5-0843-9493-31C2-B61BCE2E6D2A}"/>
              </a:ext>
            </a:extLst>
          </p:cNvPr>
          <p:cNvGrpSpPr/>
          <p:nvPr/>
        </p:nvGrpSpPr>
        <p:grpSpPr>
          <a:xfrm>
            <a:off x="6096000" y="2101949"/>
            <a:ext cx="6096000" cy="2009167"/>
            <a:chOff x="5639376" y="575523"/>
            <a:chExt cx="6552624" cy="2159665"/>
          </a:xfrm>
        </p:grpSpPr>
        <p:pic>
          <p:nvPicPr>
            <p:cNvPr id="16" name="Picture 15">
              <a:extLst>
                <a:ext uri="{FF2B5EF4-FFF2-40B4-BE49-F238E27FC236}">
                  <a16:creationId xmlns:a16="http://schemas.microsoft.com/office/drawing/2014/main" id="{621B0BA2-D1AB-E682-A259-C794336CB6FE}"/>
                </a:ext>
              </a:extLst>
            </p:cNvPr>
            <p:cNvPicPr>
              <a:picLocks noChangeAspect="1"/>
            </p:cNvPicPr>
            <p:nvPr/>
          </p:nvPicPr>
          <p:blipFill>
            <a:blip r:embed="rId5"/>
            <a:srcRect/>
            <a:stretch/>
          </p:blipFill>
          <p:spPr>
            <a:xfrm>
              <a:off x="5639376" y="777322"/>
              <a:ext cx="6552624" cy="1957866"/>
            </a:xfrm>
            <a:prstGeom prst="rect">
              <a:avLst/>
            </a:prstGeom>
          </p:spPr>
        </p:pic>
        <p:sp>
          <p:nvSpPr>
            <p:cNvPr id="17" name="TextBox 16">
              <a:extLst>
                <a:ext uri="{FF2B5EF4-FFF2-40B4-BE49-F238E27FC236}">
                  <a16:creationId xmlns:a16="http://schemas.microsoft.com/office/drawing/2014/main" id="{B0E3E4CF-60D9-C722-D20D-1F9527F6F30D}"/>
                </a:ext>
              </a:extLst>
            </p:cNvPr>
            <p:cNvSpPr txBox="1"/>
            <p:nvPr/>
          </p:nvSpPr>
          <p:spPr>
            <a:xfrm>
              <a:off x="8176004" y="575523"/>
              <a:ext cx="1605552" cy="297748"/>
            </a:xfrm>
            <a:prstGeom prst="rect">
              <a:avLst/>
            </a:prstGeom>
            <a:noFill/>
          </p:spPr>
          <p:txBody>
            <a:bodyPr wrap="square" rtlCol="0">
              <a:spAutoFit/>
            </a:bodyPr>
            <a:lstStyle/>
            <a:p>
              <a:r>
                <a:rPr lang="en-US" sz="1200" dirty="0"/>
                <a:t>Glucose levels P10</a:t>
              </a:r>
            </a:p>
          </p:txBody>
        </p:sp>
      </p:grpSp>
      <p:grpSp>
        <p:nvGrpSpPr>
          <p:cNvPr id="18" name="Group 17">
            <a:extLst>
              <a:ext uri="{FF2B5EF4-FFF2-40B4-BE49-F238E27FC236}">
                <a16:creationId xmlns:a16="http://schemas.microsoft.com/office/drawing/2014/main" id="{FA9FDAD1-8442-0E3F-2955-7D41BF29B3CB}"/>
              </a:ext>
            </a:extLst>
          </p:cNvPr>
          <p:cNvGrpSpPr/>
          <p:nvPr/>
        </p:nvGrpSpPr>
        <p:grpSpPr>
          <a:xfrm>
            <a:off x="6114046" y="4331561"/>
            <a:ext cx="6059909" cy="2022369"/>
            <a:chOff x="6092465" y="669327"/>
            <a:chExt cx="5646445" cy="2173856"/>
          </a:xfrm>
        </p:grpSpPr>
        <p:pic>
          <p:nvPicPr>
            <p:cNvPr id="19" name="Picture 18">
              <a:extLst>
                <a:ext uri="{FF2B5EF4-FFF2-40B4-BE49-F238E27FC236}">
                  <a16:creationId xmlns:a16="http://schemas.microsoft.com/office/drawing/2014/main" id="{B9909DD5-B888-2E28-ED39-095E1F5BF32C}"/>
                </a:ext>
              </a:extLst>
            </p:cNvPr>
            <p:cNvPicPr>
              <a:picLocks noChangeAspect="1"/>
            </p:cNvPicPr>
            <p:nvPr/>
          </p:nvPicPr>
          <p:blipFill>
            <a:blip r:embed="rId6"/>
            <a:srcRect/>
            <a:stretch/>
          </p:blipFill>
          <p:spPr>
            <a:xfrm>
              <a:off x="6092465" y="669327"/>
              <a:ext cx="5646445" cy="2173856"/>
            </a:xfrm>
            <a:prstGeom prst="rect">
              <a:avLst/>
            </a:prstGeom>
          </p:spPr>
        </p:pic>
        <p:sp>
          <p:nvSpPr>
            <p:cNvPr id="20" name="TextBox 19">
              <a:extLst>
                <a:ext uri="{FF2B5EF4-FFF2-40B4-BE49-F238E27FC236}">
                  <a16:creationId xmlns:a16="http://schemas.microsoft.com/office/drawing/2014/main" id="{B4D1794B-8EB8-837B-259F-9F5088190A1F}"/>
                </a:ext>
              </a:extLst>
            </p:cNvPr>
            <p:cNvSpPr txBox="1"/>
            <p:nvPr/>
          </p:nvSpPr>
          <p:spPr>
            <a:xfrm>
              <a:off x="8167602" y="669327"/>
              <a:ext cx="1605552" cy="297748"/>
            </a:xfrm>
            <a:prstGeom prst="rect">
              <a:avLst/>
            </a:prstGeom>
            <a:noFill/>
          </p:spPr>
          <p:txBody>
            <a:bodyPr wrap="square" rtlCol="0">
              <a:spAutoFit/>
            </a:bodyPr>
            <a:lstStyle/>
            <a:p>
              <a:r>
                <a:rPr lang="en-US" sz="1200" dirty="0"/>
                <a:t>Glucose levels P01</a:t>
              </a:r>
            </a:p>
          </p:txBody>
        </p:sp>
      </p:grpSp>
    </p:spTree>
    <p:extLst>
      <p:ext uri="{BB962C8B-B14F-4D97-AF65-F5344CB8AC3E}">
        <p14:creationId xmlns:p14="http://schemas.microsoft.com/office/powerpoint/2010/main" val="2502250675"/>
      </p:ext>
    </p:extLst>
  </p:cSld>
  <p:clrMapOvr>
    <a:masterClrMapping/>
  </p:clrMapOvr>
</p:sld>
</file>

<file path=ppt/theme/theme1.xml><?xml version="1.0" encoding="utf-8"?>
<a:theme xmlns:a="http://schemas.openxmlformats.org/drawingml/2006/main" name="GradientRiseVTI">
  <a:themeElements>
    <a:clrScheme name="AnalogousFromDarkSeedLeftStep">
      <a:dk1>
        <a:srgbClr val="000000"/>
      </a:dk1>
      <a:lt1>
        <a:srgbClr val="FFFFFF"/>
      </a:lt1>
      <a:dk2>
        <a:srgbClr val="301B2D"/>
      </a:dk2>
      <a:lt2>
        <a:srgbClr val="F0F2F3"/>
      </a:lt2>
      <a:accent1>
        <a:srgbClr val="C3784D"/>
      </a:accent1>
      <a:accent2>
        <a:srgbClr val="B13B41"/>
      </a:accent2>
      <a:accent3>
        <a:srgbClr val="C34D84"/>
      </a:accent3>
      <a:accent4>
        <a:srgbClr val="B13BA4"/>
      </a:accent4>
      <a:accent5>
        <a:srgbClr val="9F4DC3"/>
      </a:accent5>
      <a:accent6>
        <a:srgbClr val="5E3CB2"/>
      </a:accent6>
      <a:hlink>
        <a:srgbClr val="AD3FBF"/>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20454</TotalTime>
  <Words>1866</Words>
  <Application>Microsoft Macintosh PowerPoint</Application>
  <PresentationFormat>Widescreen</PresentationFormat>
  <Paragraphs>351</Paragraphs>
  <Slides>42</Slides>
  <Notes>21</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Aptos</vt:lpstr>
      <vt:lpstr>Arial</vt:lpstr>
      <vt:lpstr>Avenir</vt:lpstr>
      <vt:lpstr>Avenir Next LT Pro</vt:lpstr>
      <vt:lpstr>Calibri</vt:lpstr>
      <vt:lpstr>Cambria Math</vt:lpstr>
      <vt:lpstr>Century Gothic</vt:lpstr>
      <vt:lpstr>Courier New</vt:lpstr>
      <vt:lpstr>Neue Haas Grotesk Text Pro</vt:lpstr>
      <vt:lpstr>Wingdings</vt:lpstr>
      <vt:lpstr>GradientRiseVTI</vt:lpstr>
      <vt:lpstr>Blood Glucose Prediction</vt:lpstr>
      <vt:lpstr>Overview</vt:lpstr>
      <vt:lpstr>Introduction</vt:lpstr>
      <vt:lpstr>Basic Domain Knowledge  Blood Glucose </vt:lpstr>
      <vt:lpstr>Type 1 Diabetes Mellitus (T1DM)</vt:lpstr>
      <vt:lpstr>HUPA-UCM Diabetes Dataset</vt:lpstr>
      <vt:lpstr>Exploratory data analysis</vt:lpstr>
      <vt:lpstr>Target: Glucose</vt:lpstr>
      <vt:lpstr>Problems found</vt:lpstr>
      <vt:lpstr>Interpolated data</vt:lpstr>
      <vt:lpstr>Feature Correlation</vt:lpstr>
      <vt:lpstr>Feature selection</vt:lpstr>
      <vt:lpstr>Split patients on big gaps?</vt:lpstr>
      <vt:lpstr>evaluation</vt:lpstr>
      <vt:lpstr>Evaluation rules</vt:lpstr>
      <vt:lpstr>Baseline Model: (Seasonal)Naive</vt:lpstr>
      <vt:lpstr>Next step</vt:lpstr>
      <vt:lpstr>Arima &amp; SARima</vt:lpstr>
      <vt:lpstr>ARIMA - results</vt:lpstr>
      <vt:lpstr>Arima - details</vt:lpstr>
      <vt:lpstr>Arima-X: Using exogenous features?</vt:lpstr>
      <vt:lpstr>ARIMA – Code snippets</vt:lpstr>
      <vt:lpstr>Regression Tree ensembles  boosting &amp; Baggging</vt:lpstr>
      <vt:lpstr>Random Forest</vt:lpstr>
      <vt:lpstr>random forest -Code snippets</vt:lpstr>
      <vt:lpstr>XGBoost</vt:lpstr>
      <vt:lpstr>XGBOOST  – CODE SNIPPETS</vt:lpstr>
      <vt:lpstr>Recurrent Neural Networks</vt:lpstr>
      <vt:lpstr>Modern Deep Learning Architectures</vt:lpstr>
      <vt:lpstr>LSTM</vt:lpstr>
      <vt:lpstr>LSTM  – CODE SNIPPETS</vt:lpstr>
      <vt:lpstr>LSTM</vt:lpstr>
      <vt:lpstr>CHRONOS FOUNDATION MODEL</vt:lpstr>
      <vt:lpstr>CHRONOS - ZERO SHOT RESULTS</vt:lpstr>
      <vt:lpstr>CHRONOS – CODE SNIPPETS</vt:lpstr>
      <vt:lpstr>CHRONOS - COVARIATES &amp; FINE TUNING RESULTS</vt:lpstr>
      <vt:lpstr>CHRONOS – CODE SNIPPETS</vt:lpstr>
      <vt:lpstr>RESULT OVERVIEW</vt:lpstr>
      <vt:lpstr>DISCUSSION</vt:lpstr>
      <vt:lpstr>OUTLOOK</vt:lpstr>
      <vt:lpstr>Q&amp;A</vt:lpstr>
      <vt:lpstr>LITERATURE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Jamie Heimel</dc:creator>
  <cp:lastModifiedBy>Jamie Heimel</cp:lastModifiedBy>
  <cp:revision>45</cp:revision>
  <dcterms:created xsi:type="dcterms:W3CDTF">2025-01-08T09:17:50Z</dcterms:created>
  <dcterms:modified xsi:type="dcterms:W3CDTF">2025-02-18T19:23:14Z</dcterms:modified>
</cp:coreProperties>
</file>